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7"/>
  </p:notesMasterIdLst>
  <p:sldIdLst>
    <p:sldId id="256" r:id="rId2"/>
    <p:sldId id="258" r:id="rId3"/>
    <p:sldId id="259" r:id="rId4"/>
    <p:sldId id="260" r:id="rId5"/>
    <p:sldId id="261" r:id="rId6"/>
    <p:sldId id="262" r:id="rId7"/>
    <p:sldId id="280" r:id="rId8"/>
    <p:sldId id="271" r:id="rId9"/>
    <p:sldId id="281" r:id="rId10"/>
    <p:sldId id="282" r:id="rId11"/>
    <p:sldId id="263" r:id="rId12"/>
    <p:sldId id="264" r:id="rId13"/>
    <p:sldId id="267" r:id="rId14"/>
    <p:sldId id="287" r:id="rId15"/>
    <p:sldId id="283" r:id="rId16"/>
    <p:sldId id="284" r:id="rId17"/>
    <p:sldId id="285" r:id="rId18"/>
    <p:sldId id="290" r:id="rId19"/>
    <p:sldId id="291" r:id="rId20"/>
    <p:sldId id="286" r:id="rId21"/>
    <p:sldId id="265" r:id="rId22"/>
    <p:sldId id="288" r:id="rId23"/>
    <p:sldId id="289" r:id="rId24"/>
    <p:sldId id="292" r:id="rId25"/>
    <p:sldId id="270" r:id="rId26"/>
    <p:sldId id="266" r:id="rId27"/>
    <p:sldId id="269" r:id="rId28"/>
    <p:sldId id="272" r:id="rId29"/>
    <p:sldId id="273" r:id="rId30"/>
    <p:sldId id="274" r:id="rId31"/>
    <p:sldId id="293" r:id="rId32"/>
    <p:sldId id="294" r:id="rId33"/>
    <p:sldId id="295" r:id="rId34"/>
    <p:sldId id="257" r:id="rId35"/>
    <p:sldId id="296" r:id="rId36"/>
  </p:sldIdLst>
  <p:sldSz cx="12192000" cy="6858000"/>
  <p:notesSz cx="6858000" cy="9144000"/>
  <p:embeddedFontLst>
    <p:embeddedFont>
      <p:font typeface="Patrick Hand" panose="020B0604020202020204" charset="0"/>
      <p:regular r:id="rId38"/>
    </p:embeddedFont>
    <p:embeddedFont>
      <p:font typeface="Cambria Math" panose="02040503050406030204" pitchFamily="18" charset="0"/>
      <p:regular r:id="rId39"/>
    </p:embeddedFont>
    <p:embeddedFont>
      <p:font typeface="Comfortaa" panose="020B0604020202020204" charset="0"/>
      <p:regular r:id="rId40"/>
      <p:bold r:id="rId41"/>
    </p:embeddedFont>
    <p:embeddedFont>
      <p:font typeface="Comfortaa Medium" panose="020B0604020202020204" charset="0"/>
      <p:regular r:id="rId42"/>
      <p:bold r:id="rId43"/>
    </p:embeddedFont>
    <p:embeddedFont>
      <p:font typeface="Barlow Condensed" panose="020B0604020202020204" charset="0"/>
      <p:regular r:id="rId44"/>
      <p:bold r:id="rId45"/>
      <p:italic r:id="rId46"/>
      <p:boldItalic r:id="rId47"/>
    </p:embeddedFont>
    <p:embeddedFont>
      <p:font typeface="Comic Sans MS" panose="030F0702030302020204" pitchFamily="66" charset="0"/>
      <p:regular r:id="rId48"/>
      <p:bold r:id="rId49"/>
      <p:italic r:id="rId50"/>
      <p:boldItalic r:id="rId51"/>
    </p:embeddedFont>
    <p:embeddedFont>
      <p:font typeface="Griffy" panose="020B0604020202020204" charset="0"/>
      <p:regular r:id="rId52"/>
    </p:embeddedFont>
    <p:embeddedFont>
      <p:font typeface="Bangers" panose="020B0604020202020204" charset="0"/>
      <p:regular r:id="rId53"/>
    </p:embeddedFont>
    <p:embeddedFont>
      <p:font typeface="Calibri" panose="020F0502020204030204" pitchFamily="34" charset="0"/>
      <p:regular r:id="rId54"/>
      <p:bold r:id="rId55"/>
      <p:italic r:id="rId56"/>
      <p:boldItalic r:id="rId57"/>
    </p:embeddedFont>
    <p:embeddedFont>
      <p:font typeface="Abril Fatface" panose="020B0604020202020204"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000000"/>
    <a:srgbClr val="43464B"/>
    <a:srgbClr val="8E9093"/>
    <a:srgbClr val="9ECED3"/>
    <a:srgbClr val="D8DBDE"/>
    <a:srgbClr val="E9E9E9"/>
    <a:srgbClr val="89C5CC"/>
    <a:srgbClr val="7E9C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91C050-CE3E-4A46-9DEF-86CFE9FD1F1B}">
  <a:tblStyle styleId="{0A91C050-CE3E-4A46-9DEF-86CFE9FD1F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80" autoAdjust="0"/>
  </p:normalViewPr>
  <p:slideViewPr>
    <p:cSldViewPr snapToGrid="0">
      <p:cViewPr varScale="1">
        <p:scale>
          <a:sx n="72" d="100"/>
          <a:sy n="72" d="100"/>
        </p:scale>
        <p:origin x="114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UA" sz="1100" b="0" i="0" u="none" strike="noStrike" cap="none" dirty="0" smtClean="0">
                <a:solidFill>
                  <a:srgbClr val="000000"/>
                </a:solidFill>
                <a:effectLst/>
                <a:latin typeface="Arial"/>
                <a:ea typeface="Arial"/>
                <a:cs typeface="Arial"/>
                <a:sym typeface="Arial"/>
              </a:rPr>
              <a:t>Правила "Життя" були опубліковані кембриджським математиком Джоном Конвеєм у 1970 році і відразу зробили клітинні автомати неймовірно популярними. Тисячі ентузіастів, відчувши себе в ролі володарів цього картатого світу, почали досліджувати двовимірні форми, які народжуються і вмирають у ньому. Серед них виявились стаціонарні «натюрморти», здатні існувати вічно без будь-яких змін; періодичні «осцилятори», що повторюють одні й самі фігури з певної циклічності; рухомі «планери», які з кожним ходом зміщуються в тому чи іншому напрямку. Сьогодні в «Житті» відомі мільйони таких істот: зі зростанням «розмірів», тобто кількості осередків, кількість можливих «натюрмортів» та «осциляторів» стрімко збільшується. Але вже в перші роки повального захоплення цим витонченим клітинним автоматом з'ясувалося, що за наявності достатнього «життєвого» простору в ньому можуть існувати набагато складніші структури. Наприклад, «міцний горішок» складається із семи живих клітин, які болісно виживають протягом 130 поколінь, після чого всі разом анігілюють. </a:t>
            </a:r>
            <a:endParaRPr dirty="0"/>
          </a:p>
        </p:txBody>
      </p:sp>
    </p:spTree>
    <p:extLst>
      <p:ext uri="{BB962C8B-B14F-4D97-AF65-F5344CB8AC3E}">
        <p14:creationId xmlns:p14="http://schemas.microsoft.com/office/powerpoint/2010/main" val="573135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114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843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234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360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777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96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3557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57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a073618e6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a073618e6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Використання традиційного підходу вимагало вирішення цього рівняння аналітично або за допомогою деякого чисельного методу. Застосування клітинного автомата дозволяє здійснити безпосереднє імітаційне моделювання для кожної конкретної задачі. Серед таких завдань було розглянуто питання про найбільший кут трикратного звуження підземного переходу (у цьому випадку довжина звуження буде найменшою, що вигідно конструктивно), при якому не виникне помітного затору при потоці людей великої густини. Моделювання цієї ситуації за різних значеннях параметрів показало, що таким значенням є </a:t>
            </a:r>
            <a:r>
              <a:rPr lang="en-US" dirty="0" smtClean="0"/>
              <a:t>Pi/4</a:t>
            </a:r>
            <a:r>
              <a:rPr lang="ru-RU" dirty="0" smtClean="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a073618e60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a073618e60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a073618e60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a073618e60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276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a073618e60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a073618e60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1773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a073618e60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a073618e60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949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766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323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7281351" y="1908325"/>
            <a:ext cx="4578900" cy="2272800"/>
          </a:xfrm>
          <a:prstGeom prst="rect">
            <a:avLst/>
          </a:prstGeom>
        </p:spPr>
        <p:txBody>
          <a:bodyPr spcFirstLastPara="1" wrap="square" lIns="121900" tIns="121900" rIns="121900" bIns="12190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7277650" y="4772900"/>
            <a:ext cx="4586400" cy="717900"/>
          </a:xfrm>
          <a:prstGeom prst="rect">
            <a:avLst/>
          </a:prstGeom>
        </p:spPr>
        <p:txBody>
          <a:bodyPr spcFirstLastPara="1" wrap="square" lIns="121900" tIns="121900" rIns="121900" bIns="121900" anchor="t" anchorCtr="0">
            <a:noAutofit/>
          </a:bodyPr>
          <a:lstStyle>
            <a:lvl1pPr lvl="0">
              <a:spcBef>
                <a:spcPts val="0"/>
              </a:spcBef>
              <a:spcAft>
                <a:spcPts val="0"/>
              </a:spcAft>
              <a:buSzPts val="1900"/>
              <a:buNone/>
              <a:defRPr/>
            </a:lvl1pPr>
            <a:lvl2pPr lvl="1">
              <a:spcBef>
                <a:spcPts val="210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a:endParaRPr/>
          </a:p>
        </p:txBody>
      </p:sp>
      <p:sp>
        <p:nvSpPr>
          <p:cNvPr id="15" name="Google Shape;15;p2"/>
          <p:cNvSpPr/>
          <p:nvPr/>
        </p:nvSpPr>
        <p:spPr>
          <a:xfrm>
            <a:off x="955602" y="6185591"/>
            <a:ext cx="4877943" cy="243896"/>
          </a:xfrm>
          <a:custGeom>
            <a:avLst/>
            <a:gdLst/>
            <a:ahLst/>
            <a:cxnLst/>
            <a:rect l="l" t="t" r="r" b="b"/>
            <a:pathLst>
              <a:path w="4724400" h="236219" extrusionOk="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rot="-2700000">
            <a:off x="955912" y="1142746"/>
            <a:ext cx="4877309" cy="4877309"/>
          </a:xfrm>
          <a:custGeom>
            <a:avLst/>
            <a:gdLst/>
            <a:ahLst/>
            <a:cxnLst/>
            <a:rect l="l" t="t" r="r" b="b"/>
            <a:pathLst>
              <a:path w="4724354" h="4724354" extrusionOk="0">
                <a:moveTo>
                  <a:pt x="4724355" y="2362177"/>
                </a:moveTo>
                <a:cubicBezTo>
                  <a:pt x="4724355" y="3666772"/>
                  <a:pt x="3666772" y="4724355"/>
                  <a:pt x="2362177" y="4724355"/>
                </a:cubicBezTo>
                <a:cubicBezTo>
                  <a:pt x="1057583" y="4724355"/>
                  <a:pt x="0" y="3666772"/>
                  <a:pt x="0" y="2362177"/>
                </a:cubicBezTo>
                <a:cubicBezTo>
                  <a:pt x="0" y="1057583"/>
                  <a:pt x="1057583" y="0"/>
                  <a:pt x="2362177" y="0"/>
                </a:cubicBezTo>
                <a:cubicBezTo>
                  <a:pt x="3666772" y="0"/>
                  <a:pt x="4724355" y="1057583"/>
                  <a:pt x="4724355" y="23621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 name="Google Shape;17;p2"/>
          <p:cNvGrpSpPr/>
          <p:nvPr/>
        </p:nvGrpSpPr>
        <p:grpSpPr>
          <a:xfrm>
            <a:off x="1944105" y="4604275"/>
            <a:ext cx="2896971" cy="1702034"/>
            <a:chOff x="4692026" y="4370063"/>
            <a:chExt cx="2807959" cy="1649737"/>
          </a:xfrm>
        </p:grpSpPr>
        <p:sp>
          <p:nvSpPr>
            <p:cNvPr id="18" name="Google Shape;18;p2"/>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 name="Google Shape;20;p2"/>
          <p:cNvSpPr/>
          <p:nvPr/>
        </p:nvSpPr>
        <p:spPr>
          <a:xfrm>
            <a:off x="1389964" y="4604396"/>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683632" y="4604396"/>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 name="Google Shape;22;p2"/>
          <p:cNvGrpSpPr/>
          <p:nvPr/>
        </p:nvGrpSpPr>
        <p:grpSpPr>
          <a:xfrm>
            <a:off x="2606322" y="1783563"/>
            <a:ext cx="1560259" cy="2624294"/>
            <a:chOff x="3083744" y="1423529"/>
            <a:chExt cx="913447" cy="1536382"/>
          </a:xfrm>
        </p:grpSpPr>
        <p:sp>
          <p:nvSpPr>
            <p:cNvPr id="23" name="Google Shape;23;p2"/>
            <p:cNvSpPr/>
            <p:nvPr/>
          </p:nvSpPr>
          <p:spPr>
            <a:xfrm>
              <a:off x="3375209" y="2458896"/>
              <a:ext cx="330517" cy="439102"/>
            </a:xfrm>
            <a:custGeom>
              <a:avLst/>
              <a:gdLst/>
              <a:ahLst/>
              <a:cxnLst/>
              <a:rect l="l" t="t" r="r" b="b"/>
              <a:pathLst>
                <a:path w="330517" h="439102" extrusionOk="0">
                  <a:moveTo>
                    <a:pt x="0" y="0"/>
                  </a:moveTo>
                  <a:lnTo>
                    <a:pt x="330517" y="0"/>
                  </a:lnTo>
                  <a:lnTo>
                    <a:pt x="330517" y="439103"/>
                  </a:lnTo>
                  <a:lnTo>
                    <a:pt x="0" y="439103"/>
                  </a:lnTo>
                  <a:close/>
                </a:path>
              </a:pathLst>
            </a:custGeom>
            <a:solidFill>
              <a:srgbClr val="5648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3375209" y="2502711"/>
              <a:ext cx="330517" cy="108584"/>
            </a:xfrm>
            <a:custGeom>
              <a:avLst/>
              <a:gdLst/>
              <a:ahLst/>
              <a:cxnLst/>
              <a:rect l="l" t="t" r="r" b="b"/>
              <a:pathLst>
                <a:path w="330517" h="108584" extrusionOk="0">
                  <a:moveTo>
                    <a:pt x="0" y="40957"/>
                  </a:moveTo>
                  <a:lnTo>
                    <a:pt x="330517" y="0"/>
                  </a:lnTo>
                  <a:lnTo>
                    <a:pt x="330517" y="66675"/>
                  </a:lnTo>
                  <a:lnTo>
                    <a:pt x="0" y="108585"/>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3375209" y="2625583"/>
              <a:ext cx="330517" cy="108585"/>
            </a:xfrm>
            <a:custGeom>
              <a:avLst/>
              <a:gdLst/>
              <a:ahLst/>
              <a:cxnLst/>
              <a:rect l="l" t="t" r="r" b="b"/>
              <a:pathLst>
                <a:path w="330517" h="108585" extrusionOk="0">
                  <a:moveTo>
                    <a:pt x="0" y="40958"/>
                  </a:moveTo>
                  <a:cubicBezTo>
                    <a:pt x="110490" y="27623"/>
                    <a:pt x="220027" y="13335"/>
                    <a:pt x="330517" y="0"/>
                  </a:cubicBezTo>
                  <a:cubicBezTo>
                    <a:pt x="330517" y="22860"/>
                    <a:pt x="330517" y="44767"/>
                    <a:pt x="330517" y="67628"/>
                  </a:cubicBezTo>
                  <a:cubicBezTo>
                    <a:pt x="220027" y="80963"/>
                    <a:pt x="110490" y="95250"/>
                    <a:pt x="0" y="108585"/>
                  </a:cubicBezTo>
                  <a:cubicBezTo>
                    <a:pt x="0" y="86678"/>
                    <a:pt x="0" y="63817"/>
                    <a:pt x="0" y="40958"/>
                  </a:cubicBez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3375209" y="2748456"/>
              <a:ext cx="330517" cy="109537"/>
            </a:xfrm>
            <a:custGeom>
              <a:avLst/>
              <a:gdLst/>
              <a:ahLst/>
              <a:cxnLst/>
              <a:rect l="l" t="t" r="r" b="b"/>
              <a:pathLst>
                <a:path w="330517" h="109537" extrusionOk="0">
                  <a:moveTo>
                    <a:pt x="0" y="41910"/>
                  </a:moveTo>
                  <a:lnTo>
                    <a:pt x="330517" y="0"/>
                  </a:lnTo>
                  <a:lnTo>
                    <a:pt x="330517" y="67627"/>
                  </a:lnTo>
                  <a:lnTo>
                    <a:pt x="0" y="109538"/>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3375209" y="2897999"/>
              <a:ext cx="330517" cy="61912"/>
            </a:xfrm>
            <a:custGeom>
              <a:avLst/>
              <a:gdLst/>
              <a:ahLst/>
              <a:cxnLst/>
              <a:rect l="l" t="t" r="r" b="b"/>
              <a:pathLst>
                <a:path w="330517" h="61912" extrusionOk="0">
                  <a:moveTo>
                    <a:pt x="81915" y="61913"/>
                  </a:moveTo>
                  <a:lnTo>
                    <a:pt x="247650" y="61913"/>
                  </a:lnTo>
                  <a:lnTo>
                    <a:pt x="330517" y="0"/>
                  </a:lnTo>
                  <a:lnTo>
                    <a:pt x="0" y="0"/>
                  </a:lnTo>
                  <a:close/>
                </a:path>
              </a:pathLst>
            </a:custGeom>
            <a:solidFill>
              <a:srgbClr val="544F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3083744" y="1423529"/>
              <a:ext cx="913447" cy="1036320"/>
            </a:xfrm>
            <a:custGeom>
              <a:avLst/>
              <a:gdLst/>
              <a:ahLst/>
              <a:cxnLst/>
              <a:rect l="l" t="t" r="r" b="b"/>
              <a:pathLst>
                <a:path w="913447" h="1036320" extrusionOk="0">
                  <a:moveTo>
                    <a:pt x="456247" y="0"/>
                  </a:moveTo>
                  <a:cubicBezTo>
                    <a:pt x="708660" y="0"/>
                    <a:pt x="913447" y="204788"/>
                    <a:pt x="913447" y="457200"/>
                  </a:cubicBezTo>
                  <a:cubicBezTo>
                    <a:pt x="913447" y="613410"/>
                    <a:pt x="835342" y="750570"/>
                    <a:pt x="716280" y="833438"/>
                  </a:cubicBezTo>
                  <a:cubicBezTo>
                    <a:pt x="655320" y="875348"/>
                    <a:pt x="621982" y="940118"/>
                    <a:pt x="621982" y="1014413"/>
                  </a:cubicBezTo>
                  <a:lnTo>
                    <a:pt x="621982" y="1036320"/>
                  </a:lnTo>
                  <a:lnTo>
                    <a:pt x="291465" y="1036320"/>
                  </a:lnTo>
                  <a:lnTo>
                    <a:pt x="291465" y="1014413"/>
                  </a:lnTo>
                  <a:cubicBezTo>
                    <a:pt x="291465" y="940118"/>
                    <a:pt x="258127" y="876300"/>
                    <a:pt x="197167" y="833438"/>
                  </a:cubicBezTo>
                  <a:cubicBezTo>
                    <a:pt x="78105" y="750570"/>
                    <a:pt x="0" y="613410"/>
                    <a:pt x="0" y="457200"/>
                  </a:cubicBezTo>
                  <a:cubicBezTo>
                    <a:pt x="0" y="204788"/>
                    <a:pt x="203835" y="0"/>
                    <a:pt x="456247"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274244" y="1789289"/>
              <a:ext cx="532447" cy="669607"/>
            </a:xfrm>
            <a:custGeom>
              <a:avLst/>
              <a:gdLst/>
              <a:ahLst/>
              <a:cxnLst/>
              <a:rect l="l" t="t" r="r" b="b"/>
              <a:pathLst>
                <a:path w="532447" h="669607" extrusionOk="0">
                  <a:moveTo>
                    <a:pt x="303847" y="669607"/>
                  </a:moveTo>
                  <a:lnTo>
                    <a:pt x="303847" y="228600"/>
                  </a:lnTo>
                  <a:lnTo>
                    <a:pt x="228600" y="228600"/>
                  </a:lnTo>
                  <a:lnTo>
                    <a:pt x="228600" y="669607"/>
                  </a:lnTo>
                  <a:lnTo>
                    <a:pt x="178117" y="669607"/>
                  </a:lnTo>
                  <a:lnTo>
                    <a:pt x="178117" y="228600"/>
                  </a:lnTo>
                  <a:lnTo>
                    <a:pt x="114300" y="228600"/>
                  </a:lnTo>
                  <a:cubicBezTo>
                    <a:pt x="82867" y="228600"/>
                    <a:pt x="54292" y="216217"/>
                    <a:pt x="33338" y="195263"/>
                  </a:cubicBezTo>
                  <a:cubicBezTo>
                    <a:pt x="12382" y="174308"/>
                    <a:pt x="0" y="145733"/>
                    <a:pt x="0" y="114300"/>
                  </a:cubicBezTo>
                  <a:cubicBezTo>
                    <a:pt x="0" y="82867"/>
                    <a:pt x="12382" y="54292"/>
                    <a:pt x="33338" y="33338"/>
                  </a:cubicBezTo>
                  <a:cubicBezTo>
                    <a:pt x="54292" y="12382"/>
                    <a:pt x="82867" y="0"/>
                    <a:pt x="114300" y="0"/>
                  </a:cubicBezTo>
                  <a:cubicBezTo>
                    <a:pt x="145732" y="0"/>
                    <a:pt x="174307" y="12382"/>
                    <a:pt x="195263" y="33338"/>
                  </a:cubicBezTo>
                  <a:cubicBezTo>
                    <a:pt x="216217" y="54292"/>
                    <a:pt x="228600" y="82867"/>
                    <a:pt x="228600" y="114300"/>
                  </a:cubicBezTo>
                  <a:lnTo>
                    <a:pt x="228600" y="178117"/>
                  </a:lnTo>
                  <a:lnTo>
                    <a:pt x="303847" y="178117"/>
                  </a:lnTo>
                  <a:lnTo>
                    <a:pt x="303847" y="114300"/>
                  </a:lnTo>
                  <a:cubicBezTo>
                    <a:pt x="303847" y="82867"/>
                    <a:pt x="316230" y="54292"/>
                    <a:pt x="337185" y="33338"/>
                  </a:cubicBezTo>
                  <a:cubicBezTo>
                    <a:pt x="358140" y="12382"/>
                    <a:pt x="386715" y="0"/>
                    <a:pt x="418147" y="0"/>
                  </a:cubicBezTo>
                  <a:cubicBezTo>
                    <a:pt x="449580" y="0"/>
                    <a:pt x="478155" y="12382"/>
                    <a:pt x="499110" y="33338"/>
                  </a:cubicBezTo>
                  <a:cubicBezTo>
                    <a:pt x="520065" y="54292"/>
                    <a:pt x="532447" y="82867"/>
                    <a:pt x="532447" y="114300"/>
                  </a:cubicBezTo>
                  <a:cubicBezTo>
                    <a:pt x="532447" y="145733"/>
                    <a:pt x="520065" y="174308"/>
                    <a:pt x="499110" y="195263"/>
                  </a:cubicBezTo>
                  <a:cubicBezTo>
                    <a:pt x="478155" y="216217"/>
                    <a:pt x="449580" y="228600"/>
                    <a:pt x="418147" y="228600"/>
                  </a:cubicBezTo>
                  <a:lnTo>
                    <a:pt x="354330" y="228600"/>
                  </a:lnTo>
                  <a:lnTo>
                    <a:pt x="354330" y="669607"/>
                  </a:lnTo>
                  <a:lnTo>
                    <a:pt x="303847" y="669607"/>
                  </a:lnTo>
                  <a:lnTo>
                    <a:pt x="303847" y="669607"/>
                  </a:lnTo>
                  <a:close/>
                  <a:moveTo>
                    <a:pt x="354330" y="114300"/>
                  </a:moveTo>
                  <a:lnTo>
                    <a:pt x="354330" y="178117"/>
                  </a:lnTo>
                  <a:lnTo>
                    <a:pt x="418147" y="178117"/>
                  </a:lnTo>
                  <a:cubicBezTo>
                    <a:pt x="435292" y="178117"/>
                    <a:pt x="451485" y="170497"/>
                    <a:pt x="462915" y="159067"/>
                  </a:cubicBezTo>
                  <a:cubicBezTo>
                    <a:pt x="474345" y="147638"/>
                    <a:pt x="481965" y="131445"/>
                    <a:pt x="481965" y="114300"/>
                  </a:cubicBezTo>
                  <a:cubicBezTo>
                    <a:pt x="481965" y="97155"/>
                    <a:pt x="475297" y="80963"/>
                    <a:pt x="462915" y="69532"/>
                  </a:cubicBezTo>
                  <a:cubicBezTo>
                    <a:pt x="451485" y="58102"/>
                    <a:pt x="435292" y="50482"/>
                    <a:pt x="418147" y="50482"/>
                  </a:cubicBezTo>
                  <a:cubicBezTo>
                    <a:pt x="401003" y="50482"/>
                    <a:pt x="384810" y="57150"/>
                    <a:pt x="373380" y="69532"/>
                  </a:cubicBezTo>
                  <a:cubicBezTo>
                    <a:pt x="360997" y="80963"/>
                    <a:pt x="354330" y="96202"/>
                    <a:pt x="354330" y="114300"/>
                  </a:cubicBezTo>
                  <a:lnTo>
                    <a:pt x="354330" y="114300"/>
                  </a:lnTo>
                  <a:close/>
                  <a:moveTo>
                    <a:pt x="114300" y="178117"/>
                  </a:moveTo>
                  <a:lnTo>
                    <a:pt x="178117" y="178117"/>
                  </a:lnTo>
                  <a:lnTo>
                    <a:pt x="178117" y="114300"/>
                  </a:lnTo>
                  <a:cubicBezTo>
                    <a:pt x="178117" y="97155"/>
                    <a:pt x="171450" y="80963"/>
                    <a:pt x="159067" y="69532"/>
                  </a:cubicBezTo>
                  <a:cubicBezTo>
                    <a:pt x="147638" y="58102"/>
                    <a:pt x="131445" y="50482"/>
                    <a:pt x="114300" y="50482"/>
                  </a:cubicBezTo>
                  <a:cubicBezTo>
                    <a:pt x="97155" y="50482"/>
                    <a:pt x="80963" y="57150"/>
                    <a:pt x="69532" y="69532"/>
                  </a:cubicBezTo>
                  <a:cubicBezTo>
                    <a:pt x="58102" y="80963"/>
                    <a:pt x="50482" y="97155"/>
                    <a:pt x="50482" y="114300"/>
                  </a:cubicBezTo>
                  <a:cubicBezTo>
                    <a:pt x="50482" y="131445"/>
                    <a:pt x="57150" y="147638"/>
                    <a:pt x="69532" y="159067"/>
                  </a:cubicBezTo>
                  <a:cubicBezTo>
                    <a:pt x="80963" y="170497"/>
                    <a:pt x="96202" y="178117"/>
                    <a:pt x="114300" y="1781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 name="Google Shape;30;p2"/>
          <p:cNvGrpSpPr/>
          <p:nvPr/>
        </p:nvGrpSpPr>
        <p:grpSpPr>
          <a:xfrm rot="2048666">
            <a:off x="9804388" y="1060673"/>
            <a:ext cx="2242516" cy="1205679"/>
            <a:chOff x="3448893" y="949065"/>
            <a:chExt cx="2173513" cy="1168580"/>
          </a:xfrm>
        </p:grpSpPr>
        <p:sp>
          <p:nvSpPr>
            <p:cNvPr id="31" name="Google Shape;31;p2"/>
            <p:cNvSpPr/>
            <p:nvPr/>
          </p:nvSpPr>
          <p:spPr>
            <a:xfrm>
              <a:off x="4498069" y="1640485"/>
              <a:ext cx="1124337" cy="47716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2" name="Google Shape;32;p2"/>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3" name="Google Shape;33;p2"/>
            <p:cNvSpPr/>
            <p:nvPr/>
          </p:nvSpPr>
          <p:spPr>
            <a:xfrm>
              <a:off x="3448893" y="1450622"/>
              <a:ext cx="807082" cy="435409"/>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34" name="Google Shape;34;p2"/>
          <p:cNvSpPr/>
          <p:nvPr/>
        </p:nvSpPr>
        <p:spPr>
          <a:xfrm rot="-7451544">
            <a:off x="572724" y="5006105"/>
            <a:ext cx="571261" cy="1171007"/>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5" name="Google Shape;35;p2"/>
          <p:cNvSpPr/>
          <p:nvPr/>
        </p:nvSpPr>
        <p:spPr>
          <a:xfrm rot="-7451544">
            <a:off x="796177" y="5610134"/>
            <a:ext cx="832554" cy="449151"/>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36" name="Google Shape;36;p2"/>
          <p:cNvGrpSpPr/>
          <p:nvPr/>
        </p:nvGrpSpPr>
        <p:grpSpPr>
          <a:xfrm rot="-1838053">
            <a:off x="553605" y="90788"/>
            <a:ext cx="2242379" cy="1205605"/>
            <a:chOff x="3448893" y="949065"/>
            <a:chExt cx="2173513" cy="1168580"/>
          </a:xfrm>
        </p:grpSpPr>
        <p:sp>
          <p:nvSpPr>
            <p:cNvPr id="37" name="Google Shape;37;p2"/>
            <p:cNvSpPr/>
            <p:nvPr/>
          </p:nvSpPr>
          <p:spPr>
            <a:xfrm>
              <a:off x="4498069" y="1640485"/>
              <a:ext cx="1124337" cy="47716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8" name="Google Shape;38;p2"/>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39" name="Google Shape;39;p2"/>
            <p:cNvSpPr/>
            <p:nvPr/>
          </p:nvSpPr>
          <p:spPr>
            <a:xfrm>
              <a:off x="3448893" y="1450622"/>
              <a:ext cx="807082" cy="435409"/>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40" name="Google Shape;40;p2"/>
          <p:cNvSpPr/>
          <p:nvPr/>
        </p:nvSpPr>
        <p:spPr>
          <a:xfrm>
            <a:off x="1389964" y="4604396"/>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3683632" y="4604396"/>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179"/>
        <p:cNvGrpSpPr/>
        <p:nvPr/>
      </p:nvGrpSpPr>
      <p:grpSpPr>
        <a:xfrm>
          <a:off x="0" y="0"/>
          <a:ext cx="0" cy="0"/>
          <a:chOff x="0" y="0"/>
          <a:chExt cx="0" cy="0"/>
        </a:xfrm>
      </p:grpSpPr>
      <p:sp>
        <p:nvSpPr>
          <p:cNvPr id="180" name="Google Shape;180;p14"/>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181" name="Google Shape;181;p14"/>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1 Background image">
  <p:cSld name="CUSTOM_10">
    <p:spTree>
      <p:nvGrpSpPr>
        <p:cNvPr id="1" name="Shape 182"/>
        <p:cNvGrpSpPr/>
        <p:nvPr/>
      </p:nvGrpSpPr>
      <p:grpSpPr>
        <a:xfrm>
          <a:off x="0" y="0"/>
          <a:ext cx="0" cy="0"/>
          <a:chOff x="0" y="0"/>
          <a:chExt cx="0" cy="0"/>
        </a:xfrm>
      </p:grpSpPr>
      <p:sp>
        <p:nvSpPr>
          <p:cNvPr id="183" name="Google Shape;183;p15"/>
          <p:cNvSpPr txBox="1">
            <a:spLocks noGrp="1"/>
          </p:cNvSpPr>
          <p:nvPr>
            <p:ph type="title"/>
          </p:nvPr>
        </p:nvSpPr>
        <p:spPr>
          <a:xfrm>
            <a:off x="7223375" y="2088000"/>
            <a:ext cx="4458300" cy="2377200"/>
          </a:xfrm>
          <a:prstGeom prst="rect">
            <a:avLst/>
          </a:prstGeom>
        </p:spPr>
        <p:txBody>
          <a:bodyPr spcFirstLastPara="1" wrap="square" lIns="121900" tIns="121900" rIns="121900" bIns="121900"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r" rtl="0">
              <a:spcBef>
                <a:spcPts val="0"/>
              </a:spcBef>
              <a:spcAft>
                <a:spcPts val="0"/>
              </a:spcAft>
              <a:buClr>
                <a:schemeClr val="lt1"/>
              </a:buClr>
              <a:buSzPts val="15000"/>
              <a:buNone/>
              <a:defRPr sz="15000">
                <a:solidFill>
                  <a:schemeClr val="lt1"/>
                </a:solidFill>
              </a:defRPr>
            </a:lvl2pPr>
            <a:lvl3pPr lvl="2" algn="r" rtl="0">
              <a:spcBef>
                <a:spcPts val="0"/>
              </a:spcBef>
              <a:spcAft>
                <a:spcPts val="0"/>
              </a:spcAft>
              <a:buClr>
                <a:schemeClr val="lt1"/>
              </a:buClr>
              <a:buSzPts val="15000"/>
              <a:buNone/>
              <a:defRPr sz="15000">
                <a:solidFill>
                  <a:schemeClr val="lt1"/>
                </a:solidFill>
              </a:defRPr>
            </a:lvl3pPr>
            <a:lvl4pPr lvl="3" algn="r" rtl="0">
              <a:spcBef>
                <a:spcPts val="0"/>
              </a:spcBef>
              <a:spcAft>
                <a:spcPts val="0"/>
              </a:spcAft>
              <a:buClr>
                <a:schemeClr val="lt1"/>
              </a:buClr>
              <a:buSzPts val="15000"/>
              <a:buNone/>
              <a:defRPr sz="15000">
                <a:solidFill>
                  <a:schemeClr val="lt1"/>
                </a:solidFill>
              </a:defRPr>
            </a:lvl4pPr>
            <a:lvl5pPr lvl="4" algn="r" rtl="0">
              <a:spcBef>
                <a:spcPts val="0"/>
              </a:spcBef>
              <a:spcAft>
                <a:spcPts val="0"/>
              </a:spcAft>
              <a:buClr>
                <a:schemeClr val="lt1"/>
              </a:buClr>
              <a:buSzPts val="15000"/>
              <a:buNone/>
              <a:defRPr sz="15000">
                <a:solidFill>
                  <a:schemeClr val="lt1"/>
                </a:solidFill>
              </a:defRPr>
            </a:lvl5pPr>
            <a:lvl6pPr lvl="5" algn="r" rtl="0">
              <a:spcBef>
                <a:spcPts val="0"/>
              </a:spcBef>
              <a:spcAft>
                <a:spcPts val="0"/>
              </a:spcAft>
              <a:buClr>
                <a:schemeClr val="lt1"/>
              </a:buClr>
              <a:buSzPts val="15000"/>
              <a:buNone/>
              <a:defRPr sz="15000">
                <a:solidFill>
                  <a:schemeClr val="lt1"/>
                </a:solidFill>
              </a:defRPr>
            </a:lvl6pPr>
            <a:lvl7pPr lvl="6" algn="r" rtl="0">
              <a:spcBef>
                <a:spcPts val="0"/>
              </a:spcBef>
              <a:spcAft>
                <a:spcPts val="0"/>
              </a:spcAft>
              <a:buClr>
                <a:schemeClr val="lt1"/>
              </a:buClr>
              <a:buSzPts val="15000"/>
              <a:buNone/>
              <a:defRPr sz="15000">
                <a:solidFill>
                  <a:schemeClr val="lt1"/>
                </a:solidFill>
              </a:defRPr>
            </a:lvl7pPr>
            <a:lvl8pPr lvl="7" algn="r" rtl="0">
              <a:spcBef>
                <a:spcPts val="0"/>
              </a:spcBef>
              <a:spcAft>
                <a:spcPts val="0"/>
              </a:spcAft>
              <a:buClr>
                <a:schemeClr val="lt1"/>
              </a:buClr>
              <a:buSzPts val="15000"/>
              <a:buNone/>
              <a:defRPr sz="15000">
                <a:solidFill>
                  <a:schemeClr val="lt1"/>
                </a:solidFill>
              </a:defRPr>
            </a:lvl8pPr>
            <a:lvl9pPr lvl="8" algn="r" rtl="0">
              <a:spcBef>
                <a:spcPts val="0"/>
              </a:spcBef>
              <a:spcAft>
                <a:spcPts val="0"/>
              </a:spcAft>
              <a:buClr>
                <a:schemeClr val="lt1"/>
              </a:buClr>
              <a:buSzPts val="15000"/>
              <a:buNone/>
              <a:defRPr sz="150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184"/>
        <p:cNvGrpSpPr/>
        <p:nvPr/>
      </p:nvGrpSpPr>
      <p:grpSpPr>
        <a:xfrm>
          <a:off x="0" y="0"/>
          <a:ext cx="0" cy="0"/>
          <a:chOff x="0" y="0"/>
          <a:chExt cx="0" cy="0"/>
        </a:xfrm>
      </p:grpSpPr>
      <p:sp>
        <p:nvSpPr>
          <p:cNvPr id="185" name="Google Shape;185;p16"/>
          <p:cNvSpPr txBox="1">
            <a:spLocks noGrp="1"/>
          </p:cNvSpPr>
          <p:nvPr>
            <p:ph type="title" hasCustomPrompt="1"/>
          </p:nvPr>
        </p:nvSpPr>
        <p:spPr>
          <a:xfrm>
            <a:off x="2703038" y="1918250"/>
            <a:ext cx="3510300" cy="1257300"/>
          </a:xfrm>
          <a:prstGeom prst="rect">
            <a:avLst/>
          </a:prstGeom>
        </p:spPr>
        <p:txBody>
          <a:bodyPr spcFirstLastPara="1" wrap="square" lIns="121900" tIns="121900" rIns="121900" bIns="121900" anchor="b" anchorCtr="0">
            <a:noAutofit/>
          </a:bodyPr>
          <a:lstStyle>
            <a:lvl1pPr lvl="0" algn="r" rtl="0">
              <a:spcBef>
                <a:spcPts val="0"/>
              </a:spcBef>
              <a:spcAft>
                <a:spcPts val="0"/>
              </a:spcAft>
              <a:buSzPts val="7000"/>
              <a:buNone/>
              <a:defRPr sz="7000"/>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r>
              <a:t>xx%</a:t>
            </a:r>
          </a:p>
        </p:txBody>
      </p:sp>
      <p:sp>
        <p:nvSpPr>
          <p:cNvPr id="186" name="Google Shape;186;p16"/>
          <p:cNvSpPr txBox="1">
            <a:spLocks noGrp="1"/>
          </p:cNvSpPr>
          <p:nvPr>
            <p:ph type="title" idx="2"/>
          </p:nvPr>
        </p:nvSpPr>
        <p:spPr>
          <a:xfrm>
            <a:off x="415600" y="4409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187" name="Google Shape;187;p16"/>
          <p:cNvSpPr txBox="1">
            <a:spLocks noGrp="1"/>
          </p:cNvSpPr>
          <p:nvPr>
            <p:ph type="title" idx="3" hasCustomPrompt="1"/>
          </p:nvPr>
        </p:nvSpPr>
        <p:spPr>
          <a:xfrm>
            <a:off x="2703038" y="3582888"/>
            <a:ext cx="3510300" cy="1257300"/>
          </a:xfrm>
          <a:prstGeom prst="rect">
            <a:avLst/>
          </a:prstGeom>
        </p:spPr>
        <p:txBody>
          <a:bodyPr spcFirstLastPara="1" wrap="square" lIns="121900" tIns="121900" rIns="121900" bIns="121900" anchor="b" anchorCtr="0">
            <a:noAutofit/>
          </a:bodyPr>
          <a:lstStyle>
            <a:lvl1pPr lvl="0" algn="r" rtl="0">
              <a:spcBef>
                <a:spcPts val="0"/>
              </a:spcBef>
              <a:spcAft>
                <a:spcPts val="0"/>
              </a:spcAft>
              <a:buSzPts val="7000"/>
              <a:buNone/>
              <a:defRPr sz="7000"/>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r>
              <a:t>xx%</a:t>
            </a:r>
          </a:p>
        </p:txBody>
      </p:sp>
      <p:sp>
        <p:nvSpPr>
          <p:cNvPr id="188" name="Google Shape;188;p16"/>
          <p:cNvSpPr txBox="1">
            <a:spLocks noGrp="1"/>
          </p:cNvSpPr>
          <p:nvPr>
            <p:ph type="title" idx="4" hasCustomPrompt="1"/>
          </p:nvPr>
        </p:nvSpPr>
        <p:spPr>
          <a:xfrm>
            <a:off x="2703038" y="5247525"/>
            <a:ext cx="3510300" cy="1257300"/>
          </a:xfrm>
          <a:prstGeom prst="rect">
            <a:avLst/>
          </a:prstGeom>
        </p:spPr>
        <p:txBody>
          <a:bodyPr spcFirstLastPara="1" wrap="square" lIns="121900" tIns="121900" rIns="121900" bIns="121900" anchor="b" anchorCtr="0">
            <a:noAutofit/>
          </a:bodyPr>
          <a:lstStyle>
            <a:lvl1pPr lvl="0" algn="r" rtl="0">
              <a:spcBef>
                <a:spcPts val="0"/>
              </a:spcBef>
              <a:spcAft>
                <a:spcPts val="0"/>
              </a:spcAft>
              <a:buSzPts val="7000"/>
              <a:buNone/>
              <a:defRPr sz="7000"/>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r>
              <a:t>xx%</a:t>
            </a:r>
          </a:p>
        </p:txBody>
      </p:sp>
      <p:sp>
        <p:nvSpPr>
          <p:cNvPr id="189" name="Google Shape;189;p16"/>
          <p:cNvSpPr txBox="1">
            <a:spLocks noGrp="1"/>
          </p:cNvSpPr>
          <p:nvPr>
            <p:ph type="body" idx="1"/>
          </p:nvPr>
        </p:nvSpPr>
        <p:spPr>
          <a:xfrm>
            <a:off x="6269900" y="5399925"/>
            <a:ext cx="5448600" cy="925200"/>
          </a:xfrm>
          <a:prstGeom prst="rect">
            <a:avLst/>
          </a:prstGeom>
        </p:spPr>
        <p:txBody>
          <a:bodyPr spcFirstLastPara="1" wrap="square" lIns="121900" tIns="121900" rIns="121900" bIns="121900" anchor="b"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190" name="Google Shape;190;p16"/>
          <p:cNvSpPr txBox="1">
            <a:spLocks noGrp="1"/>
          </p:cNvSpPr>
          <p:nvPr>
            <p:ph type="body" idx="5"/>
          </p:nvPr>
        </p:nvSpPr>
        <p:spPr>
          <a:xfrm>
            <a:off x="6269900" y="3657625"/>
            <a:ext cx="5448600" cy="925200"/>
          </a:xfrm>
          <a:prstGeom prst="rect">
            <a:avLst/>
          </a:prstGeom>
        </p:spPr>
        <p:txBody>
          <a:bodyPr spcFirstLastPara="1" wrap="square" lIns="121900" tIns="121900" rIns="121900" bIns="121900" anchor="b"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191" name="Google Shape;191;p16"/>
          <p:cNvSpPr txBox="1">
            <a:spLocks noGrp="1"/>
          </p:cNvSpPr>
          <p:nvPr>
            <p:ph type="body" idx="6"/>
          </p:nvPr>
        </p:nvSpPr>
        <p:spPr>
          <a:xfrm>
            <a:off x="6269900" y="1915325"/>
            <a:ext cx="5448600" cy="925200"/>
          </a:xfrm>
          <a:prstGeom prst="rect">
            <a:avLst/>
          </a:prstGeom>
        </p:spPr>
        <p:txBody>
          <a:bodyPr spcFirstLastPara="1" wrap="square" lIns="121900" tIns="121900" rIns="121900" bIns="121900" anchor="b"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192" name="Google Shape;192;p16"/>
          <p:cNvGrpSpPr/>
          <p:nvPr/>
        </p:nvGrpSpPr>
        <p:grpSpPr>
          <a:xfrm rot="-8306747">
            <a:off x="10342698" y="-4814"/>
            <a:ext cx="2020206" cy="1442474"/>
            <a:chOff x="3509104" y="949065"/>
            <a:chExt cx="1958007" cy="1398062"/>
          </a:xfrm>
        </p:grpSpPr>
        <p:sp>
          <p:nvSpPr>
            <p:cNvPr id="193" name="Google Shape;193;p16"/>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94" name="Google Shape;194;p16"/>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95" name="Google Shape;195;p16"/>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35"/>
        <p:cNvGrpSpPr/>
        <p:nvPr/>
      </p:nvGrpSpPr>
      <p:grpSpPr>
        <a:xfrm>
          <a:off x="0" y="0"/>
          <a:ext cx="0" cy="0"/>
          <a:chOff x="0" y="0"/>
          <a:chExt cx="0" cy="0"/>
        </a:xfrm>
      </p:grpSpPr>
      <p:sp>
        <p:nvSpPr>
          <p:cNvPr id="236" name="Google Shape;236;p18"/>
          <p:cNvSpPr txBox="1">
            <a:spLocks noGrp="1"/>
          </p:cNvSpPr>
          <p:nvPr>
            <p:ph type="subTitle" idx="1"/>
          </p:nvPr>
        </p:nvSpPr>
        <p:spPr>
          <a:xfrm>
            <a:off x="8225931" y="1882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37" name="Google Shape;237;p18"/>
          <p:cNvSpPr txBox="1">
            <a:spLocks noGrp="1"/>
          </p:cNvSpPr>
          <p:nvPr>
            <p:ph type="subTitle" idx="2"/>
          </p:nvPr>
        </p:nvSpPr>
        <p:spPr>
          <a:xfrm>
            <a:off x="8225931"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38" name="Google Shape;238;p1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9" name="Google Shape;239;p18"/>
          <p:cNvSpPr txBox="1">
            <a:spLocks noGrp="1"/>
          </p:cNvSpPr>
          <p:nvPr>
            <p:ph type="body" idx="3"/>
          </p:nvPr>
        </p:nvSpPr>
        <p:spPr>
          <a:xfrm>
            <a:off x="8225925" y="2318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40" name="Google Shape;240;p18"/>
          <p:cNvSpPr txBox="1">
            <a:spLocks noGrp="1"/>
          </p:cNvSpPr>
          <p:nvPr>
            <p:ph type="body" idx="4"/>
          </p:nvPr>
        </p:nvSpPr>
        <p:spPr>
          <a:xfrm>
            <a:off x="8225925"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241" name="Google Shape;241;p18"/>
          <p:cNvGrpSpPr/>
          <p:nvPr/>
        </p:nvGrpSpPr>
        <p:grpSpPr>
          <a:xfrm rot="2700000">
            <a:off x="-211065" y="5320778"/>
            <a:ext cx="2020292" cy="1442535"/>
            <a:chOff x="3509104" y="949065"/>
            <a:chExt cx="1958007" cy="1398062"/>
          </a:xfrm>
        </p:grpSpPr>
        <p:sp>
          <p:nvSpPr>
            <p:cNvPr id="242" name="Google Shape;242;p18"/>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3" name="Google Shape;243;p18"/>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244" name="Google Shape;244;p18"/>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45"/>
        <p:cNvGrpSpPr/>
        <p:nvPr/>
      </p:nvGrpSpPr>
      <p:grpSpPr>
        <a:xfrm>
          <a:off x="0" y="0"/>
          <a:ext cx="0" cy="0"/>
          <a:chOff x="0" y="0"/>
          <a:chExt cx="0" cy="0"/>
        </a:xfrm>
      </p:grpSpPr>
      <p:sp>
        <p:nvSpPr>
          <p:cNvPr id="246" name="Google Shape;246;p19"/>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47" name="Google Shape;247;p19"/>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48" name="Google Shape;248;p19"/>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49" name="Google Shape;249;p19"/>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50" name="Google Shape;250;p19"/>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251" name="Google Shape;251;p19"/>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52" name="Google Shape;252;p19"/>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53" name="Google Shape;253;p19"/>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54" name="Google Shape;254;p19"/>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55" name="Google Shape;255;p19"/>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56" name="Google Shape;256;p19"/>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257"/>
        <p:cNvGrpSpPr/>
        <p:nvPr/>
      </p:nvGrpSpPr>
      <p:grpSpPr>
        <a:xfrm>
          <a:off x="0" y="0"/>
          <a:ext cx="0" cy="0"/>
          <a:chOff x="0" y="0"/>
          <a:chExt cx="0" cy="0"/>
        </a:xfrm>
      </p:grpSpPr>
      <p:sp>
        <p:nvSpPr>
          <p:cNvPr id="258" name="Google Shape;258;p20"/>
          <p:cNvSpPr txBox="1">
            <a:spLocks noGrp="1"/>
          </p:cNvSpPr>
          <p:nvPr>
            <p:ph type="title"/>
          </p:nvPr>
        </p:nvSpPr>
        <p:spPr>
          <a:xfrm>
            <a:off x="644200" y="974375"/>
            <a:ext cx="55815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59" name="Google Shape;259;p20"/>
          <p:cNvSpPr txBox="1">
            <a:spLocks noGrp="1"/>
          </p:cNvSpPr>
          <p:nvPr>
            <p:ph type="body" idx="1"/>
          </p:nvPr>
        </p:nvSpPr>
        <p:spPr>
          <a:xfrm>
            <a:off x="644050" y="2097700"/>
            <a:ext cx="5581500" cy="3565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2" name="Google Shape;262;p21"/>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91"/>
        <p:cNvGrpSpPr/>
        <p:nvPr/>
      </p:nvGrpSpPr>
      <p:grpSpPr>
        <a:xfrm>
          <a:off x="0" y="0"/>
          <a:ext cx="0" cy="0"/>
          <a:chOff x="0" y="0"/>
          <a:chExt cx="0" cy="0"/>
        </a:xfrm>
      </p:grpSpPr>
      <p:sp>
        <p:nvSpPr>
          <p:cNvPr id="92" name="Google Shape;92;p6"/>
          <p:cNvSpPr txBox="1">
            <a:spLocks noGrp="1"/>
          </p:cNvSpPr>
          <p:nvPr>
            <p:ph type="title"/>
          </p:nvPr>
        </p:nvSpPr>
        <p:spPr>
          <a:xfrm>
            <a:off x="694600" y="1608900"/>
            <a:ext cx="53226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93" name="Google Shape;93;p6"/>
          <p:cNvSpPr txBox="1">
            <a:spLocks noGrp="1"/>
          </p:cNvSpPr>
          <p:nvPr>
            <p:ph type="body" idx="1"/>
          </p:nvPr>
        </p:nvSpPr>
        <p:spPr>
          <a:xfrm>
            <a:off x="694575" y="3013200"/>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94" name="Google Shape;94;p6"/>
          <p:cNvSpPr/>
          <p:nvPr/>
        </p:nvSpPr>
        <p:spPr>
          <a:xfrm rot="-2700000">
            <a:off x="6536437" y="784971"/>
            <a:ext cx="4877309" cy="4877309"/>
          </a:xfrm>
          <a:custGeom>
            <a:avLst/>
            <a:gdLst/>
            <a:ahLst/>
            <a:cxnLst/>
            <a:rect l="l" t="t" r="r" b="b"/>
            <a:pathLst>
              <a:path w="4724354" h="4724354" extrusionOk="0">
                <a:moveTo>
                  <a:pt x="4724355" y="2362177"/>
                </a:moveTo>
                <a:cubicBezTo>
                  <a:pt x="4724355" y="3666772"/>
                  <a:pt x="3666772" y="4724355"/>
                  <a:pt x="2362177" y="4724355"/>
                </a:cubicBezTo>
                <a:cubicBezTo>
                  <a:pt x="1057583" y="4724355"/>
                  <a:pt x="0" y="3666772"/>
                  <a:pt x="0" y="2362177"/>
                </a:cubicBezTo>
                <a:cubicBezTo>
                  <a:pt x="0" y="1057583"/>
                  <a:pt x="1057583" y="0"/>
                  <a:pt x="2362177" y="0"/>
                </a:cubicBezTo>
                <a:cubicBezTo>
                  <a:pt x="3666772" y="0"/>
                  <a:pt x="4724355" y="1057583"/>
                  <a:pt x="4724355" y="23621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5" name="Google Shape;95;p6"/>
          <p:cNvGrpSpPr/>
          <p:nvPr/>
        </p:nvGrpSpPr>
        <p:grpSpPr>
          <a:xfrm rot="3456507">
            <a:off x="10560490" y="1024313"/>
            <a:ext cx="2242479" cy="1205659"/>
            <a:chOff x="3448893" y="949065"/>
            <a:chExt cx="2173513" cy="1168580"/>
          </a:xfrm>
        </p:grpSpPr>
        <p:sp>
          <p:nvSpPr>
            <p:cNvPr id="96" name="Google Shape;96;p6"/>
            <p:cNvSpPr/>
            <p:nvPr/>
          </p:nvSpPr>
          <p:spPr>
            <a:xfrm>
              <a:off x="4498069" y="1640485"/>
              <a:ext cx="1124337" cy="47716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7" name="Google Shape;97;p6"/>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8" name="Google Shape;98;p6"/>
            <p:cNvSpPr/>
            <p:nvPr/>
          </p:nvSpPr>
          <p:spPr>
            <a:xfrm>
              <a:off x="3448893" y="1450622"/>
              <a:ext cx="807082" cy="435409"/>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99" name="Google Shape;99;p6"/>
          <p:cNvSpPr/>
          <p:nvPr/>
        </p:nvSpPr>
        <p:spPr>
          <a:xfrm rot="-7451544">
            <a:off x="6153249" y="4648330"/>
            <a:ext cx="571261" cy="1171007"/>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0" name="Google Shape;100;p6"/>
          <p:cNvSpPr/>
          <p:nvPr/>
        </p:nvSpPr>
        <p:spPr>
          <a:xfrm rot="-7451544">
            <a:off x="6376702" y="5252359"/>
            <a:ext cx="832554" cy="449151"/>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101" name="Google Shape;101;p6"/>
          <p:cNvGrpSpPr/>
          <p:nvPr/>
        </p:nvGrpSpPr>
        <p:grpSpPr>
          <a:xfrm rot="-3566290">
            <a:off x="5467527" y="559169"/>
            <a:ext cx="2242471" cy="1205655"/>
            <a:chOff x="3448893" y="949065"/>
            <a:chExt cx="2173513" cy="1168580"/>
          </a:xfrm>
        </p:grpSpPr>
        <p:sp>
          <p:nvSpPr>
            <p:cNvPr id="102" name="Google Shape;102;p6"/>
            <p:cNvSpPr/>
            <p:nvPr/>
          </p:nvSpPr>
          <p:spPr>
            <a:xfrm>
              <a:off x="4498069" y="1640485"/>
              <a:ext cx="1124337" cy="47716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3" name="Google Shape;103;p6"/>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04" name="Google Shape;104;p6"/>
            <p:cNvSpPr/>
            <p:nvPr/>
          </p:nvSpPr>
          <p:spPr>
            <a:xfrm>
              <a:off x="3448893" y="1450622"/>
              <a:ext cx="807082" cy="435409"/>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105" name="Google Shape;105;p6"/>
          <p:cNvSpPr/>
          <p:nvPr/>
        </p:nvSpPr>
        <p:spPr>
          <a:xfrm>
            <a:off x="6373127" y="6226691"/>
            <a:ext cx="4877943" cy="243896"/>
          </a:xfrm>
          <a:custGeom>
            <a:avLst/>
            <a:gdLst/>
            <a:ahLst/>
            <a:cxnLst/>
            <a:rect l="l" t="t" r="r" b="b"/>
            <a:pathLst>
              <a:path w="4724400" h="236219" extrusionOk="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415600" y="4409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08" name="Google Shape;108;p7"/>
          <p:cNvSpPr txBox="1">
            <a:spLocks noGrp="1"/>
          </p:cNvSpPr>
          <p:nvPr>
            <p:ph type="body" idx="1"/>
          </p:nvPr>
        </p:nvSpPr>
        <p:spPr>
          <a:xfrm>
            <a:off x="2731600" y="2342250"/>
            <a:ext cx="3334200" cy="1683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09" name="Google Shape;109;p7"/>
          <p:cNvSpPr txBox="1">
            <a:spLocks noGrp="1"/>
          </p:cNvSpPr>
          <p:nvPr>
            <p:ph type="body" idx="2"/>
          </p:nvPr>
        </p:nvSpPr>
        <p:spPr>
          <a:xfrm>
            <a:off x="2731600" y="4432775"/>
            <a:ext cx="3334200" cy="1683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10" name="Google Shape;110;p7"/>
          <p:cNvSpPr txBox="1">
            <a:spLocks noGrp="1"/>
          </p:cNvSpPr>
          <p:nvPr>
            <p:ph type="body" idx="3"/>
          </p:nvPr>
        </p:nvSpPr>
        <p:spPr>
          <a:xfrm>
            <a:off x="8072289" y="2342250"/>
            <a:ext cx="3334200" cy="1683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11" name="Google Shape;111;p7"/>
          <p:cNvSpPr txBox="1">
            <a:spLocks noGrp="1"/>
          </p:cNvSpPr>
          <p:nvPr>
            <p:ph type="body" idx="4"/>
          </p:nvPr>
        </p:nvSpPr>
        <p:spPr>
          <a:xfrm>
            <a:off x="8072289" y="4432775"/>
            <a:ext cx="3334200" cy="1683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12"/>
        <p:cNvGrpSpPr/>
        <p:nvPr/>
      </p:nvGrpSpPr>
      <p:grpSpPr>
        <a:xfrm>
          <a:off x="0" y="0"/>
          <a:ext cx="0" cy="0"/>
          <a:chOff x="0" y="0"/>
          <a:chExt cx="0" cy="0"/>
        </a:xfrm>
      </p:grpSpPr>
      <p:sp>
        <p:nvSpPr>
          <p:cNvPr id="113" name="Google Shape;113;p8"/>
          <p:cNvSpPr txBox="1">
            <a:spLocks noGrp="1"/>
          </p:cNvSpPr>
          <p:nvPr>
            <p:ph type="title"/>
          </p:nvPr>
        </p:nvSpPr>
        <p:spPr>
          <a:xfrm>
            <a:off x="481867" y="965000"/>
            <a:ext cx="3653700" cy="4678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5000"/>
              <a:buNone/>
              <a:defRPr sz="15000"/>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114" name="Google Shape;114;p8"/>
          <p:cNvSpPr txBox="1">
            <a:spLocks noGrp="1"/>
          </p:cNvSpPr>
          <p:nvPr>
            <p:ph type="subTitle" idx="1"/>
          </p:nvPr>
        </p:nvSpPr>
        <p:spPr>
          <a:xfrm>
            <a:off x="4406700" y="2031800"/>
            <a:ext cx="68319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3600"/>
              <a:buFont typeface="Patrick Hand"/>
              <a:buNone/>
              <a:defRPr sz="3600" b="1">
                <a:latin typeface="Patrick Hand"/>
                <a:ea typeface="Patrick Hand"/>
                <a:cs typeface="Patrick Hand"/>
                <a:sym typeface="Patrick Hand"/>
              </a:defRPr>
            </a:lvl1pPr>
            <a:lvl2pPr lvl="1" rtl="0">
              <a:spcBef>
                <a:spcPts val="2100"/>
              </a:spcBef>
              <a:spcAft>
                <a:spcPts val="0"/>
              </a:spcAft>
              <a:buSzPts val="3600"/>
              <a:buNone/>
              <a:defRPr sz="3600" b="1"/>
            </a:lvl2pPr>
            <a:lvl3pPr lvl="2" rtl="0">
              <a:spcBef>
                <a:spcPts val="2100"/>
              </a:spcBef>
              <a:spcAft>
                <a:spcPts val="0"/>
              </a:spcAft>
              <a:buSzPts val="3600"/>
              <a:buNone/>
              <a:defRPr sz="3600" b="1"/>
            </a:lvl3pPr>
            <a:lvl4pPr lvl="3" rtl="0">
              <a:spcBef>
                <a:spcPts val="2100"/>
              </a:spcBef>
              <a:spcAft>
                <a:spcPts val="0"/>
              </a:spcAft>
              <a:buSzPts val="3600"/>
              <a:buNone/>
              <a:defRPr sz="3600" b="1"/>
            </a:lvl4pPr>
            <a:lvl5pPr lvl="4" rtl="0">
              <a:spcBef>
                <a:spcPts val="2100"/>
              </a:spcBef>
              <a:spcAft>
                <a:spcPts val="0"/>
              </a:spcAft>
              <a:buSzPts val="3600"/>
              <a:buNone/>
              <a:defRPr sz="3600" b="1"/>
            </a:lvl5pPr>
            <a:lvl6pPr lvl="5" rtl="0">
              <a:spcBef>
                <a:spcPts val="2100"/>
              </a:spcBef>
              <a:spcAft>
                <a:spcPts val="0"/>
              </a:spcAft>
              <a:buSzPts val="3600"/>
              <a:buNone/>
              <a:defRPr sz="3600" b="1"/>
            </a:lvl6pPr>
            <a:lvl7pPr lvl="6" rtl="0">
              <a:spcBef>
                <a:spcPts val="2100"/>
              </a:spcBef>
              <a:spcAft>
                <a:spcPts val="0"/>
              </a:spcAft>
              <a:buSzPts val="3600"/>
              <a:buNone/>
              <a:defRPr sz="3600" b="1"/>
            </a:lvl7pPr>
            <a:lvl8pPr lvl="7" rtl="0">
              <a:spcBef>
                <a:spcPts val="2100"/>
              </a:spcBef>
              <a:spcAft>
                <a:spcPts val="0"/>
              </a:spcAft>
              <a:buSzPts val="3600"/>
              <a:buNone/>
              <a:defRPr sz="3600" b="1"/>
            </a:lvl8pPr>
            <a:lvl9pPr lvl="8" rtl="0">
              <a:spcBef>
                <a:spcPts val="2100"/>
              </a:spcBef>
              <a:spcAft>
                <a:spcPts val="2100"/>
              </a:spcAft>
              <a:buSzPts val="3600"/>
              <a:buNone/>
              <a:defRPr sz="3600" b="1"/>
            </a:lvl9pPr>
          </a:lstStyle>
          <a:p>
            <a:endParaRPr/>
          </a:p>
        </p:txBody>
      </p:sp>
      <p:sp>
        <p:nvSpPr>
          <p:cNvPr id="115" name="Google Shape;115;p8"/>
          <p:cNvSpPr txBox="1">
            <a:spLocks noGrp="1"/>
          </p:cNvSpPr>
          <p:nvPr>
            <p:ph type="body" idx="2"/>
          </p:nvPr>
        </p:nvSpPr>
        <p:spPr>
          <a:xfrm>
            <a:off x="4386975" y="2965625"/>
            <a:ext cx="6820500" cy="2075100"/>
          </a:xfrm>
          <a:prstGeom prst="rect">
            <a:avLst/>
          </a:prstGeom>
        </p:spPr>
        <p:txBody>
          <a:bodyPr spcFirstLastPara="1" wrap="square" lIns="121900" tIns="121900" rIns="121900" bIns="121900" anchor="ctr"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6" name="Google Shape;116;p8"/>
          <p:cNvSpPr/>
          <p:nvPr/>
        </p:nvSpPr>
        <p:spPr>
          <a:xfrm rot="-2956710">
            <a:off x="766221" y="1905573"/>
            <a:ext cx="570521" cy="1169491"/>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17" name="Google Shape;117;p8"/>
          <p:cNvSpPr/>
          <p:nvPr/>
        </p:nvSpPr>
        <p:spPr>
          <a:xfrm rot="-2956710">
            <a:off x="494028" y="2671597"/>
            <a:ext cx="831476" cy="448570"/>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nvGrpSpPr>
          <p:cNvPr id="118" name="Google Shape;118;p8"/>
          <p:cNvGrpSpPr/>
          <p:nvPr/>
        </p:nvGrpSpPr>
        <p:grpSpPr>
          <a:xfrm rot="2700000">
            <a:off x="10266435" y="196328"/>
            <a:ext cx="2020292" cy="1442535"/>
            <a:chOff x="3509104" y="949065"/>
            <a:chExt cx="1958007" cy="1398062"/>
          </a:xfrm>
        </p:grpSpPr>
        <p:sp>
          <p:nvSpPr>
            <p:cNvPr id="119" name="Google Shape;119;p8"/>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20" name="Google Shape;120;p8"/>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21" name="Google Shape;121;p8"/>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122" name="Google Shape;122;p8"/>
          <p:cNvSpPr/>
          <p:nvPr/>
        </p:nvSpPr>
        <p:spPr>
          <a:xfrm>
            <a:off x="422200" y="5499800"/>
            <a:ext cx="4110228" cy="243896"/>
          </a:xfrm>
          <a:custGeom>
            <a:avLst/>
            <a:gdLst/>
            <a:ahLst/>
            <a:cxnLst/>
            <a:rect l="l" t="t" r="r" b="b"/>
            <a:pathLst>
              <a:path w="4724400" h="236219" extrusionOk="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23"/>
        <p:cNvGrpSpPr/>
        <p:nvPr/>
      </p:nvGrpSpPr>
      <p:grpSpPr>
        <a:xfrm>
          <a:off x="0" y="0"/>
          <a:ext cx="0" cy="0"/>
          <a:chOff x="0" y="0"/>
          <a:chExt cx="0" cy="0"/>
        </a:xfrm>
      </p:grpSpPr>
      <p:sp>
        <p:nvSpPr>
          <p:cNvPr id="124" name="Google Shape;124;p9"/>
          <p:cNvSpPr txBox="1">
            <a:spLocks noGrp="1"/>
          </p:cNvSpPr>
          <p:nvPr>
            <p:ph type="subTitle" idx="1"/>
          </p:nvPr>
        </p:nvSpPr>
        <p:spPr>
          <a:xfrm>
            <a:off x="4488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25" name="Google Shape;125;p9"/>
          <p:cNvSpPr txBox="1">
            <a:spLocks noGrp="1"/>
          </p:cNvSpPr>
          <p:nvPr>
            <p:ph type="subTitle" idx="2"/>
          </p:nvPr>
        </p:nvSpPr>
        <p:spPr>
          <a:xfrm>
            <a:off x="6096467" y="2024167"/>
            <a:ext cx="39897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26" name="Google Shape;126;p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7" name="Google Shape;127;p9"/>
          <p:cNvSpPr txBox="1">
            <a:spLocks noGrp="1"/>
          </p:cNvSpPr>
          <p:nvPr>
            <p:ph type="body" idx="3"/>
          </p:nvPr>
        </p:nvSpPr>
        <p:spPr>
          <a:xfrm>
            <a:off x="1327200" y="2961200"/>
            <a:ext cx="44103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28" name="Google Shape;128;p9"/>
          <p:cNvSpPr txBox="1">
            <a:spLocks noGrp="1"/>
          </p:cNvSpPr>
          <p:nvPr>
            <p:ph type="body" idx="4"/>
          </p:nvPr>
        </p:nvSpPr>
        <p:spPr>
          <a:xfrm>
            <a:off x="6770523" y="2949450"/>
            <a:ext cx="44106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129" name="Google Shape;129;p9"/>
          <p:cNvGrpSpPr/>
          <p:nvPr/>
        </p:nvGrpSpPr>
        <p:grpSpPr>
          <a:xfrm rot="2700000">
            <a:off x="10266435" y="196328"/>
            <a:ext cx="2020292" cy="1442535"/>
            <a:chOff x="3509104" y="949065"/>
            <a:chExt cx="1958007" cy="1398062"/>
          </a:xfrm>
        </p:grpSpPr>
        <p:sp>
          <p:nvSpPr>
            <p:cNvPr id="130" name="Google Shape;130;p9"/>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31" name="Google Shape;131;p9"/>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32" name="Google Shape;132;p9"/>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33"/>
        <p:cNvGrpSpPr/>
        <p:nvPr/>
      </p:nvGrpSpPr>
      <p:grpSpPr>
        <a:xfrm>
          <a:off x="0" y="0"/>
          <a:ext cx="0" cy="0"/>
          <a:chOff x="0" y="0"/>
          <a:chExt cx="0" cy="0"/>
        </a:xfrm>
      </p:grpSpPr>
      <p:sp>
        <p:nvSpPr>
          <p:cNvPr id="134" name="Google Shape;134;p10"/>
          <p:cNvSpPr txBox="1">
            <a:spLocks noGrp="1"/>
          </p:cNvSpPr>
          <p:nvPr>
            <p:ph type="subTitle" idx="1"/>
          </p:nvPr>
        </p:nvSpPr>
        <p:spPr>
          <a:xfrm>
            <a:off x="448877" y="2024175"/>
            <a:ext cx="47688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35" name="Google Shape;135;p10"/>
          <p:cNvSpPr txBox="1">
            <a:spLocks noGrp="1"/>
          </p:cNvSpPr>
          <p:nvPr>
            <p:ph type="title"/>
          </p:nvPr>
        </p:nvSpPr>
        <p:spPr>
          <a:xfrm>
            <a:off x="415600" y="593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6" name="Google Shape;136;p10"/>
          <p:cNvSpPr txBox="1">
            <a:spLocks noGrp="1"/>
          </p:cNvSpPr>
          <p:nvPr>
            <p:ph type="body" idx="2"/>
          </p:nvPr>
        </p:nvSpPr>
        <p:spPr>
          <a:xfrm>
            <a:off x="1228650" y="2684350"/>
            <a:ext cx="4907400" cy="3436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37" name="Google Shape;137;p10"/>
          <p:cNvSpPr/>
          <p:nvPr/>
        </p:nvSpPr>
        <p:spPr>
          <a:xfrm rot="-2700000">
            <a:off x="9458934" y="3825070"/>
            <a:ext cx="2355139" cy="2355139"/>
          </a:xfrm>
          <a:custGeom>
            <a:avLst/>
            <a:gdLst/>
            <a:ahLst/>
            <a:cxnLst/>
            <a:rect l="l" t="t" r="r" b="b"/>
            <a:pathLst>
              <a:path w="4724354" h="4724354" extrusionOk="0">
                <a:moveTo>
                  <a:pt x="4724355" y="2362177"/>
                </a:moveTo>
                <a:cubicBezTo>
                  <a:pt x="4724355" y="3666772"/>
                  <a:pt x="3666772" y="4724355"/>
                  <a:pt x="2362177" y="4724355"/>
                </a:cubicBezTo>
                <a:cubicBezTo>
                  <a:pt x="1057583" y="4724355"/>
                  <a:pt x="0" y="3666772"/>
                  <a:pt x="0" y="2362177"/>
                </a:cubicBezTo>
                <a:cubicBezTo>
                  <a:pt x="0" y="1057583"/>
                  <a:pt x="1057583" y="0"/>
                  <a:pt x="2362177" y="0"/>
                </a:cubicBezTo>
                <a:cubicBezTo>
                  <a:pt x="3666772" y="0"/>
                  <a:pt x="4724355" y="1057583"/>
                  <a:pt x="4724355" y="23621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0"/>
          <p:cNvSpPr/>
          <p:nvPr/>
        </p:nvSpPr>
        <p:spPr>
          <a:xfrm>
            <a:off x="9381165" y="6456606"/>
            <a:ext cx="2362200" cy="118109"/>
          </a:xfrm>
          <a:custGeom>
            <a:avLst/>
            <a:gdLst/>
            <a:ahLst/>
            <a:cxnLst/>
            <a:rect l="l" t="t" r="r" b="b"/>
            <a:pathLst>
              <a:path w="4724400" h="236219" extrusionOk="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9" name="Google Shape;139;p10"/>
          <p:cNvGrpSpPr/>
          <p:nvPr/>
        </p:nvGrpSpPr>
        <p:grpSpPr>
          <a:xfrm rot="-8306747">
            <a:off x="10342698" y="-4814"/>
            <a:ext cx="2020206" cy="1442474"/>
            <a:chOff x="3509104" y="949065"/>
            <a:chExt cx="1958007" cy="1398062"/>
          </a:xfrm>
        </p:grpSpPr>
        <p:sp>
          <p:nvSpPr>
            <p:cNvPr id="140" name="Google Shape;140;p10"/>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41" name="Google Shape;141;p10"/>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42" name="Google Shape;142;p10"/>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43" name="Google Shape;143;p10"/>
          <p:cNvGrpSpPr/>
          <p:nvPr/>
        </p:nvGrpSpPr>
        <p:grpSpPr>
          <a:xfrm>
            <a:off x="9670761" y="5674412"/>
            <a:ext cx="1935430" cy="824125"/>
            <a:chOff x="4487664" y="-1392325"/>
            <a:chExt cx="3997997" cy="1702034"/>
          </a:xfrm>
        </p:grpSpPr>
        <p:grpSp>
          <p:nvGrpSpPr>
            <p:cNvPr id="144" name="Google Shape;144;p10"/>
            <p:cNvGrpSpPr/>
            <p:nvPr/>
          </p:nvGrpSpPr>
          <p:grpSpPr>
            <a:xfrm>
              <a:off x="5041805" y="-1392325"/>
              <a:ext cx="2896971" cy="1702034"/>
              <a:chOff x="4692026" y="4370063"/>
              <a:chExt cx="2807959" cy="1649737"/>
            </a:xfrm>
          </p:grpSpPr>
          <p:sp>
            <p:nvSpPr>
              <p:cNvPr id="145" name="Google Shape;145;p10"/>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0"/>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 name="Google Shape;147;p10"/>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0"/>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0"/>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0"/>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bg>
      <p:bgPr>
        <a:solidFill>
          <a:schemeClr val="accent1"/>
        </a:solidFill>
        <a:effectLst/>
      </p:bgPr>
    </p:bg>
    <p:spTree>
      <p:nvGrpSpPr>
        <p:cNvPr id="1" name="Shape 151"/>
        <p:cNvGrpSpPr/>
        <p:nvPr/>
      </p:nvGrpSpPr>
      <p:grpSpPr>
        <a:xfrm>
          <a:off x="0" y="0"/>
          <a:ext cx="0" cy="0"/>
          <a:chOff x="0" y="0"/>
          <a:chExt cx="0" cy="0"/>
        </a:xfrm>
      </p:grpSpPr>
      <p:sp>
        <p:nvSpPr>
          <p:cNvPr id="152" name="Google Shape;152;p11"/>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153" name="Google Shape;153;p11"/>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Clr>
                <a:schemeClr val="lt1"/>
              </a:buClr>
              <a:buSzPts val="1900"/>
              <a:buNone/>
              <a:defRPr>
                <a:solidFill>
                  <a:schemeClr val="lt1"/>
                </a:solidFill>
              </a:defRPr>
            </a:lvl1pPr>
            <a:lvl2pPr lvl="1" algn="r" rtl="0">
              <a:lnSpc>
                <a:spcPct val="100000"/>
              </a:lnSpc>
              <a:spcBef>
                <a:spcPts val="0"/>
              </a:spcBef>
              <a:spcAft>
                <a:spcPts val="0"/>
              </a:spcAft>
              <a:buClr>
                <a:schemeClr val="lt1"/>
              </a:buClr>
              <a:buSzPts val="1900"/>
              <a:buNone/>
              <a:defRPr>
                <a:solidFill>
                  <a:schemeClr val="lt1"/>
                </a:solidFill>
              </a:defRPr>
            </a:lvl2pPr>
            <a:lvl3pPr lvl="2" algn="r" rtl="0">
              <a:lnSpc>
                <a:spcPct val="100000"/>
              </a:lnSpc>
              <a:spcBef>
                <a:spcPts val="0"/>
              </a:spcBef>
              <a:spcAft>
                <a:spcPts val="0"/>
              </a:spcAft>
              <a:buClr>
                <a:schemeClr val="lt1"/>
              </a:buClr>
              <a:buSzPts val="1900"/>
              <a:buNone/>
              <a:defRPr>
                <a:solidFill>
                  <a:schemeClr val="lt1"/>
                </a:solidFill>
              </a:defRPr>
            </a:lvl3pPr>
            <a:lvl4pPr lvl="3" algn="r" rtl="0">
              <a:lnSpc>
                <a:spcPct val="100000"/>
              </a:lnSpc>
              <a:spcBef>
                <a:spcPts val="0"/>
              </a:spcBef>
              <a:spcAft>
                <a:spcPts val="0"/>
              </a:spcAft>
              <a:buClr>
                <a:schemeClr val="lt1"/>
              </a:buClr>
              <a:buSzPts val="1900"/>
              <a:buNone/>
              <a:defRPr>
                <a:solidFill>
                  <a:schemeClr val="lt1"/>
                </a:solidFill>
              </a:defRPr>
            </a:lvl4pPr>
            <a:lvl5pPr lvl="4" algn="r" rtl="0">
              <a:lnSpc>
                <a:spcPct val="100000"/>
              </a:lnSpc>
              <a:spcBef>
                <a:spcPts val="0"/>
              </a:spcBef>
              <a:spcAft>
                <a:spcPts val="0"/>
              </a:spcAft>
              <a:buClr>
                <a:schemeClr val="lt1"/>
              </a:buClr>
              <a:buSzPts val="1900"/>
              <a:buNone/>
              <a:defRPr>
                <a:solidFill>
                  <a:schemeClr val="lt1"/>
                </a:solidFill>
              </a:defRPr>
            </a:lvl5pPr>
            <a:lvl6pPr lvl="5" algn="r" rtl="0">
              <a:lnSpc>
                <a:spcPct val="100000"/>
              </a:lnSpc>
              <a:spcBef>
                <a:spcPts val="0"/>
              </a:spcBef>
              <a:spcAft>
                <a:spcPts val="0"/>
              </a:spcAft>
              <a:buClr>
                <a:schemeClr val="lt1"/>
              </a:buClr>
              <a:buSzPts val="1900"/>
              <a:buNone/>
              <a:defRPr>
                <a:solidFill>
                  <a:schemeClr val="lt1"/>
                </a:solidFill>
              </a:defRPr>
            </a:lvl6pPr>
            <a:lvl7pPr lvl="6" algn="r" rtl="0">
              <a:lnSpc>
                <a:spcPct val="100000"/>
              </a:lnSpc>
              <a:spcBef>
                <a:spcPts val="0"/>
              </a:spcBef>
              <a:spcAft>
                <a:spcPts val="0"/>
              </a:spcAft>
              <a:buClr>
                <a:schemeClr val="lt1"/>
              </a:buClr>
              <a:buSzPts val="1900"/>
              <a:buNone/>
              <a:defRPr>
                <a:solidFill>
                  <a:schemeClr val="lt1"/>
                </a:solidFill>
              </a:defRPr>
            </a:lvl7pPr>
            <a:lvl8pPr lvl="7" algn="r" rtl="0">
              <a:lnSpc>
                <a:spcPct val="100000"/>
              </a:lnSpc>
              <a:spcBef>
                <a:spcPts val="0"/>
              </a:spcBef>
              <a:spcAft>
                <a:spcPts val="0"/>
              </a:spcAft>
              <a:buClr>
                <a:schemeClr val="lt1"/>
              </a:buClr>
              <a:buSzPts val="1900"/>
              <a:buNone/>
              <a:defRPr>
                <a:solidFill>
                  <a:schemeClr val="lt1"/>
                </a:solidFill>
              </a:defRPr>
            </a:lvl8pPr>
            <a:lvl9pPr lvl="8" algn="r" rtl="0">
              <a:lnSpc>
                <a:spcPct val="100000"/>
              </a:lnSpc>
              <a:spcBef>
                <a:spcPts val="0"/>
              </a:spcBef>
              <a:spcAft>
                <a:spcPts val="0"/>
              </a:spcAft>
              <a:buClr>
                <a:schemeClr val="lt1"/>
              </a:buClr>
              <a:buSzPts val="1900"/>
              <a:buNone/>
              <a:defRPr>
                <a:solidFill>
                  <a:schemeClr val="lt1"/>
                </a:solidFill>
              </a:defRPr>
            </a:lvl9pPr>
          </a:lstStyle>
          <a:p>
            <a:endParaRPr/>
          </a:p>
        </p:txBody>
      </p:sp>
      <p:sp>
        <p:nvSpPr>
          <p:cNvPr id="154" name="Google Shape;154;p11"/>
          <p:cNvSpPr/>
          <p:nvPr/>
        </p:nvSpPr>
        <p:spPr>
          <a:xfrm rot="-1211893" flipH="1">
            <a:off x="405113" y="202128"/>
            <a:ext cx="639243" cy="1136617"/>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chemeClr val="lt1"/>
              </a:solidFill>
              <a:latin typeface="Calibri"/>
              <a:ea typeface="Calibri"/>
              <a:cs typeface="Calibri"/>
              <a:sym typeface="Calibri"/>
            </a:endParaRPr>
          </a:p>
        </p:txBody>
      </p:sp>
      <p:sp>
        <p:nvSpPr>
          <p:cNvPr id="155" name="Google Shape;155;p11"/>
          <p:cNvSpPr/>
          <p:nvPr/>
        </p:nvSpPr>
        <p:spPr>
          <a:xfrm rot="-1211893" flipH="1">
            <a:off x="1000879" y="202128"/>
            <a:ext cx="639243" cy="1136617"/>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56"/>
        <p:cNvGrpSpPr/>
        <p:nvPr/>
      </p:nvGrpSpPr>
      <p:grpSpPr>
        <a:xfrm>
          <a:off x="0" y="0"/>
          <a:ext cx="0" cy="0"/>
          <a:chOff x="0" y="0"/>
          <a:chExt cx="0" cy="0"/>
        </a:xfrm>
      </p:grpSpPr>
      <p:sp>
        <p:nvSpPr>
          <p:cNvPr id="157" name="Google Shape;157;p12"/>
          <p:cNvSpPr txBox="1">
            <a:spLocks noGrp="1"/>
          </p:cNvSpPr>
          <p:nvPr>
            <p:ph type="title"/>
          </p:nvPr>
        </p:nvSpPr>
        <p:spPr>
          <a:xfrm>
            <a:off x="1957925" y="544275"/>
            <a:ext cx="9685800" cy="31608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158" name="Google Shape;158;p12"/>
          <p:cNvSpPr txBox="1">
            <a:spLocks noGrp="1"/>
          </p:cNvSpPr>
          <p:nvPr>
            <p:ph type="body" idx="1"/>
          </p:nvPr>
        </p:nvSpPr>
        <p:spPr>
          <a:xfrm>
            <a:off x="2032365" y="4813250"/>
            <a:ext cx="9523200" cy="15651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Clr>
                <a:schemeClr val="dk1"/>
              </a:buClr>
              <a:buSzPts val="1900"/>
              <a:buChar char="●"/>
              <a:defRPr>
                <a:solidFill>
                  <a:schemeClr val="dk1"/>
                </a:solidFill>
              </a:defRPr>
            </a:lvl1pPr>
            <a:lvl2pPr marL="914400" lvl="1" indent="-349250" algn="ctr">
              <a:spcBef>
                <a:spcPts val="2100"/>
              </a:spcBef>
              <a:spcAft>
                <a:spcPts val="0"/>
              </a:spcAft>
              <a:buClr>
                <a:schemeClr val="dk1"/>
              </a:buClr>
              <a:buSzPts val="1900"/>
              <a:buChar char="○"/>
              <a:defRPr>
                <a:solidFill>
                  <a:schemeClr val="dk1"/>
                </a:solidFill>
              </a:defRPr>
            </a:lvl2pPr>
            <a:lvl3pPr marL="1371600" lvl="2" indent="-349250" algn="ctr">
              <a:spcBef>
                <a:spcPts val="2100"/>
              </a:spcBef>
              <a:spcAft>
                <a:spcPts val="0"/>
              </a:spcAft>
              <a:buClr>
                <a:schemeClr val="dk1"/>
              </a:buClr>
              <a:buSzPts val="1900"/>
              <a:buChar char="■"/>
              <a:defRPr>
                <a:solidFill>
                  <a:schemeClr val="dk1"/>
                </a:solidFill>
              </a:defRPr>
            </a:lvl3pPr>
            <a:lvl4pPr marL="1828800" lvl="3" indent="-349250" algn="ctr">
              <a:spcBef>
                <a:spcPts val="2100"/>
              </a:spcBef>
              <a:spcAft>
                <a:spcPts val="0"/>
              </a:spcAft>
              <a:buClr>
                <a:schemeClr val="dk1"/>
              </a:buClr>
              <a:buSzPts val="1900"/>
              <a:buChar char="●"/>
              <a:defRPr>
                <a:solidFill>
                  <a:schemeClr val="dk1"/>
                </a:solidFill>
              </a:defRPr>
            </a:lvl4pPr>
            <a:lvl5pPr marL="2286000" lvl="4" indent="-349250" algn="ctr">
              <a:spcBef>
                <a:spcPts val="2100"/>
              </a:spcBef>
              <a:spcAft>
                <a:spcPts val="0"/>
              </a:spcAft>
              <a:buClr>
                <a:schemeClr val="dk1"/>
              </a:buClr>
              <a:buSzPts val="1900"/>
              <a:buChar char="○"/>
              <a:defRPr>
                <a:solidFill>
                  <a:schemeClr val="dk1"/>
                </a:solidFill>
              </a:defRPr>
            </a:lvl5pPr>
            <a:lvl6pPr marL="2743200" lvl="5" indent="-349250" algn="ctr">
              <a:spcBef>
                <a:spcPts val="2100"/>
              </a:spcBef>
              <a:spcAft>
                <a:spcPts val="0"/>
              </a:spcAft>
              <a:buClr>
                <a:schemeClr val="dk1"/>
              </a:buClr>
              <a:buSzPts val="1900"/>
              <a:buChar char="■"/>
              <a:defRPr>
                <a:solidFill>
                  <a:schemeClr val="dk1"/>
                </a:solidFill>
              </a:defRPr>
            </a:lvl6pPr>
            <a:lvl7pPr marL="3200400" lvl="6" indent="-349250" algn="ctr">
              <a:spcBef>
                <a:spcPts val="2100"/>
              </a:spcBef>
              <a:spcAft>
                <a:spcPts val="0"/>
              </a:spcAft>
              <a:buClr>
                <a:schemeClr val="dk1"/>
              </a:buClr>
              <a:buSzPts val="1900"/>
              <a:buChar char="●"/>
              <a:defRPr>
                <a:solidFill>
                  <a:schemeClr val="dk1"/>
                </a:solidFill>
              </a:defRPr>
            </a:lvl7pPr>
            <a:lvl8pPr marL="3657600" lvl="7" indent="-349250" algn="ctr">
              <a:spcBef>
                <a:spcPts val="2100"/>
              </a:spcBef>
              <a:spcAft>
                <a:spcPts val="0"/>
              </a:spcAft>
              <a:buClr>
                <a:schemeClr val="dk1"/>
              </a:buClr>
              <a:buSzPts val="1900"/>
              <a:buChar char="○"/>
              <a:defRPr>
                <a:solidFill>
                  <a:schemeClr val="dk1"/>
                </a:solidFill>
              </a:defRPr>
            </a:lvl8pPr>
            <a:lvl9pPr marL="4114800" lvl="8" indent="-349250" algn="ctr">
              <a:spcBef>
                <a:spcPts val="2100"/>
              </a:spcBef>
              <a:spcAft>
                <a:spcPts val="2100"/>
              </a:spcAft>
              <a:buClr>
                <a:schemeClr val="dk1"/>
              </a:buClr>
              <a:buSzPts val="1900"/>
              <a:buChar char="■"/>
              <a:defRPr>
                <a:solidFill>
                  <a:schemeClr val="dk1"/>
                </a:solidFill>
              </a:defRPr>
            </a:lvl9pPr>
          </a:lstStyle>
          <a:p>
            <a:endParaRPr/>
          </a:p>
        </p:txBody>
      </p:sp>
      <p:grpSp>
        <p:nvGrpSpPr>
          <p:cNvPr id="159" name="Google Shape;159;p12"/>
          <p:cNvGrpSpPr/>
          <p:nvPr/>
        </p:nvGrpSpPr>
        <p:grpSpPr>
          <a:xfrm rot="7706632" flipH="1">
            <a:off x="1509175" y="1403524"/>
            <a:ext cx="2020212" cy="1442478"/>
            <a:chOff x="3509104" y="949065"/>
            <a:chExt cx="1958007" cy="1398062"/>
          </a:xfrm>
        </p:grpSpPr>
        <p:sp>
          <p:nvSpPr>
            <p:cNvPr id="160" name="Google Shape;160;p12"/>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161" name="Google Shape;161;p12"/>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chemeClr val="lt1"/>
                </a:solidFill>
                <a:latin typeface="Calibri"/>
                <a:ea typeface="Calibri"/>
                <a:cs typeface="Calibri"/>
                <a:sym typeface="Calibri"/>
              </a:endParaRPr>
            </a:p>
          </p:txBody>
        </p:sp>
        <p:sp>
          <p:nvSpPr>
            <p:cNvPr id="162" name="Google Shape;162;p12"/>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163" name="Google Shape;163;p12"/>
          <p:cNvGrpSpPr/>
          <p:nvPr/>
        </p:nvGrpSpPr>
        <p:grpSpPr>
          <a:xfrm rot="7824342">
            <a:off x="-351334" y="640430"/>
            <a:ext cx="3201133" cy="1362921"/>
            <a:chOff x="4487664" y="-1392325"/>
            <a:chExt cx="3997997" cy="1702034"/>
          </a:xfrm>
        </p:grpSpPr>
        <p:grpSp>
          <p:nvGrpSpPr>
            <p:cNvPr id="164" name="Google Shape;164;p12"/>
            <p:cNvGrpSpPr/>
            <p:nvPr/>
          </p:nvGrpSpPr>
          <p:grpSpPr>
            <a:xfrm>
              <a:off x="5041805" y="-1392325"/>
              <a:ext cx="2896971" cy="1702034"/>
              <a:chOff x="4692026" y="4370063"/>
              <a:chExt cx="2807959" cy="1649737"/>
            </a:xfrm>
          </p:grpSpPr>
          <p:sp>
            <p:nvSpPr>
              <p:cNvPr id="165" name="Google Shape;165;p12"/>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7" name="Google Shape;167;p12"/>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71"/>
        <p:cNvGrpSpPr/>
        <p:nvPr/>
      </p:nvGrpSpPr>
      <p:grpSpPr>
        <a:xfrm>
          <a:off x="0" y="0"/>
          <a:ext cx="0" cy="0"/>
          <a:chOff x="0" y="0"/>
          <a:chExt cx="0" cy="0"/>
        </a:xfrm>
      </p:grpSpPr>
      <p:sp>
        <p:nvSpPr>
          <p:cNvPr id="172" name="Google Shape;172;p13"/>
          <p:cNvSpPr txBox="1">
            <a:spLocks noGrp="1"/>
          </p:cNvSpPr>
          <p:nvPr>
            <p:ph type="subTitle" idx="1"/>
          </p:nvPr>
        </p:nvSpPr>
        <p:spPr>
          <a:xfrm>
            <a:off x="5056206" y="1729975"/>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73" name="Google Shape;173;p13"/>
          <p:cNvSpPr txBox="1">
            <a:spLocks noGrp="1"/>
          </p:cNvSpPr>
          <p:nvPr>
            <p:ph type="subTitle" idx="2"/>
          </p:nvPr>
        </p:nvSpPr>
        <p:spPr>
          <a:xfrm>
            <a:off x="5056206" y="3334868"/>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74" name="Google Shape;174;p13"/>
          <p:cNvSpPr txBox="1">
            <a:spLocks noGrp="1"/>
          </p:cNvSpPr>
          <p:nvPr>
            <p:ph type="subTitle" idx="3"/>
          </p:nvPr>
        </p:nvSpPr>
        <p:spPr>
          <a:xfrm>
            <a:off x="5056206" y="4939762"/>
            <a:ext cx="6406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75" name="Google Shape;175;p1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76" name="Google Shape;176;p13"/>
          <p:cNvSpPr txBox="1">
            <a:spLocks noGrp="1"/>
          </p:cNvSpPr>
          <p:nvPr>
            <p:ph type="body" idx="4"/>
          </p:nvPr>
        </p:nvSpPr>
        <p:spPr>
          <a:xfrm>
            <a:off x="5056200" y="2167925"/>
            <a:ext cx="64068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77" name="Google Shape;177;p13"/>
          <p:cNvSpPr txBox="1">
            <a:spLocks noGrp="1"/>
          </p:cNvSpPr>
          <p:nvPr>
            <p:ph type="body" idx="5"/>
          </p:nvPr>
        </p:nvSpPr>
        <p:spPr>
          <a:xfrm>
            <a:off x="5056200" y="3761388"/>
            <a:ext cx="64068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78" name="Google Shape;178;p13"/>
          <p:cNvSpPr txBox="1">
            <a:spLocks noGrp="1"/>
          </p:cNvSpPr>
          <p:nvPr>
            <p:ph type="body" idx="6"/>
          </p:nvPr>
        </p:nvSpPr>
        <p:spPr>
          <a:xfrm>
            <a:off x="5056200" y="5353050"/>
            <a:ext cx="64077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6" name="Google Shape;6;p1"/>
          <p:cNvGraphicFramePr/>
          <p:nvPr/>
        </p:nvGraphicFramePr>
        <p:xfrm>
          <a:off x="0" y="-7"/>
          <a:ext cx="12192000" cy="6858000"/>
        </p:xfrm>
        <a:graphic>
          <a:graphicData uri="http://schemas.openxmlformats.org/drawingml/2006/table">
            <a:tbl>
              <a:tblPr>
                <a:noFill/>
                <a:tableStyleId>{0A91C050-CE3E-4A46-9DEF-86CFE9FD1F1B}</a:tableStyleId>
              </a:tblPr>
              <a:tblGrid>
                <a:gridCol w="406400">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gridCol w="406400">
                  <a:extLst>
                    <a:ext uri="{9D8B030D-6E8A-4147-A177-3AD203B41FA5}">
                      <a16:colId xmlns:a16="http://schemas.microsoft.com/office/drawing/2014/main" val="20007"/>
                    </a:ext>
                  </a:extLst>
                </a:gridCol>
                <a:gridCol w="406400">
                  <a:extLst>
                    <a:ext uri="{9D8B030D-6E8A-4147-A177-3AD203B41FA5}">
                      <a16:colId xmlns:a16="http://schemas.microsoft.com/office/drawing/2014/main" val="20008"/>
                    </a:ext>
                  </a:extLst>
                </a:gridCol>
                <a:gridCol w="406400">
                  <a:extLst>
                    <a:ext uri="{9D8B030D-6E8A-4147-A177-3AD203B41FA5}">
                      <a16:colId xmlns:a16="http://schemas.microsoft.com/office/drawing/2014/main" val="20009"/>
                    </a:ext>
                  </a:extLst>
                </a:gridCol>
                <a:gridCol w="406400">
                  <a:extLst>
                    <a:ext uri="{9D8B030D-6E8A-4147-A177-3AD203B41FA5}">
                      <a16:colId xmlns:a16="http://schemas.microsoft.com/office/drawing/2014/main" val="20010"/>
                    </a:ext>
                  </a:extLst>
                </a:gridCol>
                <a:gridCol w="406400">
                  <a:extLst>
                    <a:ext uri="{9D8B030D-6E8A-4147-A177-3AD203B41FA5}">
                      <a16:colId xmlns:a16="http://schemas.microsoft.com/office/drawing/2014/main" val="20011"/>
                    </a:ext>
                  </a:extLst>
                </a:gridCol>
                <a:gridCol w="406400">
                  <a:extLst>
                    <a:ext uri="{9D8B030D-6E8A-4147-A177-3AD203B41FA5}">
                      <a16:colId xmlns:a16="http://schemas.microsoft.com/office/drawing/2014/main" val="20012"/>
                    </a:ext>
                  </a:extLst>
                </a:gridCol>
                <a:gridCol w="406400">
                  <a:extLst>
                    <a:ext uri="{9D8B030D-6E8A-4147-A177-3AD203B41FA5}">
                      <a16:colId xmlns:a16="http://schemas.microsoft.com/office/drawing/2014/main" val="20013"/>
                    </a:ext>
                  </a:extLst>
                </a:gridCol>
                <a:gridCol w="406400">
                  <a:extLst>
                    <a:ext uri="{9D8B030D-6E8A-4147-A177-3AD203B41FA5}">
                      <a16:colId xmlns:a16="http://schemas.microsoft.com/office/drawing/2014/main" val="20014"/>
                    </a:ext>
                  </a:extLst>
                </a:gridCol>
                <a:gridCol w="406400">
                  <a:extLst>
                    <a:ext uri="{9D8B030D-6E8A-4147-A177-3AD203B41FA5}">
                      <a16:colId xmlns:a16="http://schemas.microsoft.com/office/drawing/2014/main" val="20015"/>
                    </a:ext>
                  </a:extLst>
                </a:gridCol>
                <a:gridCol w="406400">
                  <a:extLst>
                    <a:ext uri="{9D8B030D-6E8A-4147-A177-3AD203B41FA5}">
                      <a16:colId xmlns:a16="http://schemas.microsoft.com/office/drawing/2014/main" val="20016"/>
                    </a:ext>
                  </a:extLst>
                </a:gridCol>
                <a:gridCol w="406400">
                  <a:extLst>
                    <a:ext uri="{9D8B030D-6E8A-4147-A177-3AD203B41FA5}">
                      <a16:colId xmlns:a16="http://schemas.microsoft.com/office/drawing/2014/main" val="20017"/>
                    </a:ext>
                  </a:extLst>
                </a:gridCol>
                <a:gridCol w="406400">
                  <a:extLst>
                    <a:ext uri="{9D8B030D-6E8A-4147-A177-3AD203B41FA5}">
                      <a16:colId xmlns:a16="http://schemas.microsoft.com/office/drawing/2014/main" val="20018"/>
                    </a:ext>
                  </a:extLst>
                </a:gridCol>
                <a:gridCol w="406400">
                  <a:extLst>
                    <a:ext uri="{9D8B030D-6E8A-4147-A177-3AD203B41FA5}">
                      <a16:colId xmlns:a16="http://schemas.microsoft.com/office/drawing/2014/main" val="20019"/>
                    </a:ext>
                  </a:extLst>
                </a:gridCol>
                <a:gridCol w="406400">
                  <a:extLst>
                    <a:ext uri="{9D8B030D-6E8A-4147-A177-3AD203B41FA5}">
                      <a16:colId xmlns:a16="http://schemas.microsoft.com/office/drawing/2014/main" val="20020"/>
                    </a:ext>
                  </a:extLst>
                </a:gridCol>
                <a:gridCol w="406400">
                  <a:extLst>
                    <a:ext uri="{9D8B030D-6E8A-4147-A177-3AD203B41FA5}">
                      <a16:colId xmlns:a16="http://schemas.microsoft.com/office/drawing/2014/main" val="20021"/>
                    </a:ext>
                  </a:extLst>
                </a:gridCol>
                <a:gridCol w="406400">
                  <a:extLst>
                    <a:ext uri="{9D8B030D-6E8A-4147-A177-3AD203B41FA5}">
                      <a16:colId xmlns:a16="http://schemas.microsoft.com/office/drawing/2014/main" val="20022"/>
                    </a:ext>
                  </a:extLst>
                </a:gridCol>
                <a:gridCol w="406400">
                  <a:extLst>
                    <a:ext uri="{9D8B030D-6E8A-4147-A177-3AD203B41FA5}">
                      <a16:colId xmlns:a16="http://schemas.microsoft.com/office/drawing/2014/main" val="20023"/>
                    </a:ext>
                  </a:extLst>
                </a:gridCol>
                <a:gridCol w="406400">
                  <a:extLst>
                    <a:ext uri="{9D8B030D-6E8A-4147-A177-3AD203B41FA5}">
                      <a16:colId xmlns:a16="http://schemas.microsoft.com/office/drawing/2014/main" val="20024"/>
                    </a:ext>
                  </a:extLst>
                </a:gridCol>
                <a:gridCol w="406400">
                  <a:extLst>
                    <a:ext uri="{9D8B030D-6E8A-4147-A177-3AD203B41FA5}">
                      <a16:colId xmlns:a16="http://schemas.microsoft.com/office/drawing/2014/main" val="20025"/>
                    </a:ext>
                  </a:extLst>
                </a:gridCol>
                <a:gridCol w="406400">
                  <a:extLst>
                    <a:ext uri="{9D8B030D-6E8A-4147-A177-3AD203B41FA5}">
                      <a16:colId xmlns:a16="http://schemas.microsoft.com/office/drawing/2014/main" val="20026"/>
                    </a:ext>
                  </a:extLst>
                </a:gridCol>
                <a:gridCol w="406400">
                  <a:extLst>
                    <a:ext uri="{9D8B030D-6E8A-4147-A177-3AD203B41FA5}">
                      <a16:colId xmlns:a16="http://schemas.microsoft.com/office/drawing/2014/main" val="20027"/>
                    </a:ext>
                  </a:extLst>
                </a:gridCol>
                <a:gridCol w="406400">
                  <a:extLst>
                    <a:ext uri="{9D8B030D-6E8A-4147-A177-3AD203B41FA5}">
                      <a16:colId xmlns:a16="http://schemas.microsoft.com/office/drawing/2014/main" val="20028"/>
                    </a:ext>
                  </a:extLst>
                </a:gridCol>
                <a:gridCol w="406400">
                  <a:extLst>
                    <a:ext uri="{9D8B030D-6E8A-4147-A177-3AD203B41FA5}">
                      <a16:colId xmlns:a16="http://schemas.microsoft.com/office/drawing/2014/main" val="20029"/>
                    </a:ext>
                  </a:extLst>
                </a:gridCol>
              </a:tblGrid>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5"/>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6"/>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7"/>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8"/>
                  </a:ext>
                </a:extLst>
              </a:tr>
              <a:tr h="468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9"/>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10"/>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11"/>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12"/>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13"/>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14"/>
                  </a:ext>
                </a:extLst>
              </a:tr>
              <a:tr h="426000">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00"/>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pic>
        <p:nvPicPr>
          <p:cNvPr id="7" name="Google Shape;7;p1"/>
          <p:cNvPicPr preferRelativeResize="0"/>
          <p:nvPr/>
        </p:nvPicPr>
        <p:blipFill rotWithShape="1">
          <a:blip r:embed="rId18">
            <a:alphaModFix amt="50000"/>
          </a:blip>
          <a:srcRect/>
          <a:stretch/>
        </p:blipFill>
        <p:spPr>
          <a:xfrm>
            <a:off x="-50" y="8"/>
            <a:ext cx="12192000" cy="6858000"/>
          </a:xfrm>
          <a:prstGeom prst="rect">
            <a:avLst/>
          </a:prstGeom>
          <a:noFill/>
          <a:ln>
            <a:noFill/>
          </a:ln>
        </p:spPr>
      </p:pic>
      <p:sp>
        <p:nvSpPr>
          <p:cNvPr id="8" name="Google Shape;8;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2"/>
              </a:buClr>
              <a:buSzPts val="4000"/>
              <a:buFont typeface="Patrick Hand"/>
              <a:buNone/>
              <a:defRPr sz="4000" b="1">
                <a:solidFill>
                  <a:schemeClr val="dk2"/>
                </a:solidFill>
                <a:latin typeface="Patrick Hand"/>
                <a:ea typeface="Patrick Hand"/>
                <a:cs typeface="Patrick Hand"/>
                <a:sym typeface="Patrick Hand"/>
              </a:defRPr>
            </a:lvl1pPr>
            <a:lvl2pPr lvl="1">
              <a:spcBef>
                <a:spcPts val="0"/>
              </a:spcBef>
              <a:spcAft>
                <a:spcPts val="0"/>
              </a:spcAft>
              <a:buClr>
                <a:schemeClr val="dk1"/>
              </a:buClr>
              <a:buSzPts val="4000"/>
              <a:buFont typeface="Bangers"/>
              <a:buNone/>
              <a:defRPr sz="4000">
                <a:solidFill>
                  <a:schemeClr val="dk1"/>
                </a:solidFill>
                <a:latin typeface="Bangers"/>
                <a:ea typeface="Bangers"/>
                <a:cs typeface="Bangers"/>
                <a:sym typeface="Bangers"/>
              </a:defRPr>
            </a:lvl2pPr>
            <a:lvl3pPr lvl="2">
              <a:spcBef>
                <a:spcPts val="0"/>
              </a:spcBef>
              <a:spcAft>
                <a:spcPts val="0"/>
              </a:spcAft>
              <a:buClr>
                <a:schemeClr val="dk1"/>
              </a:buClr>
              <a:buSzPts val="4000"/>
              <a:buFont typeface="Bangers"/>
              <a:buNone/>
              <a:defRPr sz="4000">
                <a:solidFill>
                  <a:schemeClr val="dk1"/>
                </a:solidFill>
                <a:latin typeface="Bangers"/>
                <a:ea typeface="Bangers"/>
                <a:cs typeface="Bangers"/>
                <a:sym typeface="Bangers"/>
              </a:defRPr>
            </a:lvl3pPr>
            <a:lvl4pPr lvl="3">
              <a:spcBef>
                <a:spcPts val="0"/>
              </a:spcBef>
              <a:spcAft>
                <a:spcPts val="0"/>
              </a:spcAft>
              <a:buClr>
                <a:schemeClr val="dk1"/>
              </a:buClr>
              <a:buSzPts val="4000"/>
              <a:buFont typeface="Bangers"/>
              <a:buNone/>
              <a:defRPr sz="4000">
                <a:solidFill>
                  <a:schemeClr val="dk1"/>
                </a:solidFill>
                <a:latin typeface="Bangers"/>
                <a:ea typeface="Bangers"/>
                <a:cs typeface="Bangers"/>
                <a:sym typeface="Bangers"/>
              </a:defRPr>
            </a:lvl4pPr>
            <a:lvl5pPr lvl="4">
              <a:spcBef>
                <a:spcPts val="0"/>
              </a:spcBef>
              <a:spcAft>
                <a:spcPts val="0"/>
              </a:spcAft>
              <a:buClr>
                <a:schemeClr val="dk1"/>
              </a:buClr>
              <a:buSzPts val="4000"/>
              <a:buFont typeface="Bangers"/>
              <a:buNone/>
              <a:defRPr sz="4000">
                <a:solidFill>
                  <a:schemeClr val="dk1"/>
                </a:solidFill>
                <a:latin typeface="Bangers"/>
                <a:ea typeface="Bangers"/>
                <a:cs typeface="Bangers"/>
                <a:sym typeface="Bangers"/>
              </a:defRPr>
            </a:lvl5pPr>
            <a:lvl6pPr lvl="5">
              <a:spcBef>
                <a:spcPts val="0"/>
              </a:spcBef>
              <a:spcAft>
                <a:spcPts val="0"/>
              </a:spcAft>
              <a:buClr>
                <a:schemeClr val="dk1"/>
              </a:buClr>
              <a:buSzPts val="4000"/>
              <a:buFont typeface="Bangers"/>
              <a:buNone/>
              <a:defRPr sz="4000">
                <a:solidFill>
                  <a:schemeClr val="dk1"/>
                </a:solidFill>
                <a:latin typeface="Bangers"/>
                <a:ea typeface="Bangers"/>
                <a:cs typeface="Bangers"/>
                <a:sym typeface="Bangers"/>
              </a:defRPr>
            </a:lvl6pPr>
            <a:lvl7pPr lvl="6">
              <a:spcBef>
                <a:spcPts val="0"/>
              </a:spcBef>
              <a:spcAft>
                <a:spcPts val="0"/>
              </a:spcAft>
              <a:buClr>
                <a:schemeClr val="dk1"/>
              </a:buClr>
              <a:buSzPts val="4000"/>
              <a:buFont typeface="Bangers"/>
              <a:buNone/>
              <a:defRPr sz="4000">
                <a:solidFill>
                  <a:schemeClr val="dk1"/>
                </a:solidFill>
                <a:latin typeface="Bangers"/>
                <a:ea typeface="Bangers"/>
                <a:cs typeface="Bangers"/>
                <a:sym typeface="Bangers"/>
              </a:defRPr>
            </a:lvl7pPr>
            <a:lvl8pPr lvl="7">
              <a:spcBef>
                <a:spcPts val="0"/>
              </a:spcBef>
              <a:spcAft>
                <a:spcPts val="0"/>
              </a:spcAft>
              <a:buClr>
                <a:schemeClr val="dk1"/>
              </a:buClr>
              <a:buSzPts val="4000"/>
              <a:buFont typeface="Bangers"/>
              <a:buNone/>
              <a:defRPr sz="4000">
                <a:solidFill>
                  <a:schemeClr val="dk1"/>
                </a:solidFill>
                <a:latin typeface="Bangers"/>
                <a:ea typeface="Bangers"/>
                <a:cs typeface="Bangers"/>
                <a:sym typeface="Bangers"/>
              </a:defRPr>
            </a:lvl8pPr>
            <a:lvl9pPr lvl="8">
              <a:spcBef>
                <a:spcPts val="0"/>
              </a:spcBef>
              <a:spcAft>
                <a:spcPts val="0"/>
              </a:spcAft>
              <a:buClr>
                <a:schemeClr val="dk1"/>
              </a:buClr>
              <a:buSzPts val="4000"/>
              <a:buFont typeface="Bangers"/>
              <a:buNone/>
              <a:defRPr sz="4000">
                <a:solidFill>
                  <a:schemeClr val="dk1"/>
                </a:solidFill>
                <a:latin typeface="Bangers"/>
                <a:ea typeface="Bangers"/>
                <a:cs typeface="Bangers"/>
                <a:sym typeface="Bangers"/>
              </a:defRPr>
            </a:lvl9pPr>
          </a:lstStyle>
          <a:p>
            <a:endParaRPr/>
          </a:p>
        </p:txBody>
      </p:sp>
      <p:sp>
        <p:nvSpPr>
          <p:cNvPr id="9" name="Google Shape;9;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Comfortaa Medium"/>
              <a:buChar char="●"/>
              <a:defRPr sz="1900">
                <a:solidFill>
                  <a:schemeClr val="dk2"/>
                </a:solidFill>
                <a:latin typeface="Comfortaa Medium"/>
                <a:ea typeface="Comfortaa Medium"/>
                <a:cs typeface="Comfortaa Medium"/>
                <a:sym typeface="Comfortaa Medium"/>
              </a:defRPr>
            </a:lvl1pPr>
            <a:lvl2pPr marL="914400" lvl="1" indent="-349250">
              <a:lnSpc>
                <a:spcPct val="115000"/>
              </a:lnSpc>
              <a:spcBef>
                <a:spcPts val="2100"/>
              </a:spcBef>
              <a:spcAft>
                <a:spcPts val="0"/>
              </a:spcAft>
              <a:buClr>
                <a:schemeClr val="dk2"/>
              </a:buClr>
              <a:buSzPts val="1900"/>
              <a:buFont typeface="Comfortaa Medium"/>
              <a:buChar char="○"/>
              <a:defRPr sz="1900">
                <a:solidFill>
                  <a:schemeClr val="dk2"/>
                </a:solidFill>
                <a:latin typeface="Comfortaa Medium"/>
                <a:ea typeface="Comfortaa Medium"/>
                <a:cs typeface="Comfortaa Medium"/>
                <a:sym typeface="Comfortaa Medium"/>
              </a:defRPr>
            </a:lvl2pPr>
            <a:lvl3pPr marL="1371600" lvl="2" indent="-349250">
              <a:lnSpc>
                <a:spcPct val="115000"/>
              </a:lnSpc>
              <a:spcBef>
                <a:spcPts val="2100"/>
              </a:spcBef>
              <a:spcAft>
                <a:spcPts val="0"/>
              </a:spcAft>
              <a:buClr>
                <a:schemeClr val="dk2"/>
              </a:buClr>
              <a:buSzPts val="1900"/>
              <a:buFont typeface="Comfortaa Medium"/>
              <a:buChar char="■"/>
              <a:defRPr sz="1900">
                <a:solidFill>
                  <a:schemeClr val="dk2"/>
                </a:solidFill>
                <a:latin typeface="Comfortaa Medium"/>
                <a:ea typeface="Comfortaa Medium"/>
                <a:cs typeface="Comfortaa Medium"/>
                <a:sym typeface="Comfortaa Medium"/>
              </a:defRPr>
            </a:lvl3pPr>
            <a:lvl4pPr marL="1828800" lvl="3" indent="-349250">
              <a:lnSpc>
                <a:spcPct val="115000"/>
              </a:lnSpc>
              <a:spcBef>
                <a:spcPts val="2100"/>
              </a:spcBef>
              <a:spcAft>
                <a:spcPts val="0"/>
              </a:spcAft>
              <a:buClr>
                <a:schemeClr val="dk2"/>
              </a:buClr>
              <a:buSzPts val="1900"/>
              <a:buFont typeface="Comfortaa Medium"/>
              <a:buChar char="●"/>
              <a:defRPr sz="1900">
                <a:solidFill>
                  <a:schemeClr val="dk2"/>
                </a:solidFill>
                <a:latin typeface="Comfortaa Medium"/>
                <a:ea typeface="Comfortaa Medium"/>
                <a:cs typeface="Comfortaa Medium"/>
                <a:sym typeface="Comfortaa Medium"/>
              </a:defRPr>
            </a:lvl4pPr>
            <a:lvl5pPr marL="2286000" lvl="4" indent="-349250">
              <a:lnSpc>
                <a:spcPct val="115000"/>
              </a:lnSpc>
              <a:spcBef>
                <a:spcPts val="2100"/>
              </a:spcBef>
              <a:spcAft>
                <a:spcPts val="0"/>
              </a:spcAft>
              <a:buClr>
                <a:schemeClr val="dk2"/>
              </a:buClr>
              <a:buSzPts val="1900"/>
              <a:buFont typeface="Comfortaa Medium"/>
              <a:buChar char="○"/>
              <a:defRPr sz="1900">
                <a:solidFill>
                  <a:schemeClr val="dk2"/>
                </a:solidFill>
                <a:latin typeface="Comfortaa Medium"/>
                <a:ea typeface="Comfortaa Medium"/>
                <a:cs typeface="Comfortaa Medium"/>
                <a:sym typeface="Comfortaa Medium"/>
              </a:defRPr>
            </a:lvl5pPr>
            <a:lvl6pPr marL="2743200" lvl="5" indent="-349250">
              <a:lnSpc>
                <a:spcPct val="115000"/>
              </a:lnSpc>
              <a:spcBef>
                <a:spcPts val="2100"/>
              </a:spcBef>
              <a:spcAft>
                <a:spcPts val="0"/>
              </a:spcAft>
              <a:buClr>
                <a:schemeClr val="dk2"/>
              </a:buClr>
              <a:buSzPts val="1900"/>
              <a:buFont typeface="Comfortaa Medium"/>
              <a:buChar char="■"/>
              <a:defRPr sz="1900">
                <a:solidFill>
                  <a:schemeClr val="dk2"/>
                </a:solidFill>
                <a:latin typeface="Comfortaa Medium"/>
                <a:ea typeface="Comfortaa Medium"/>
                <a:cs typeface="Comfortaa Medium"/>
                <a:sym typeface="Comfortaa Medium"/>
              </a:defRPr>
            </a:lvl6pPr>
            <a:lvl7pPr marL="3200400" lvl="6" indent="-349250">
              <a:lnSpc>
                <a:spcPct val="115000"/>
              </a:lnSpc>
              <a:spcBef>
                <a:spcPts val="2100"/>
              </a:spcBef>
              <a:spcAft>
                <a:spcPts val="0"/>
              </a:spcAft>
              <a:buClr>
                <a:schemeClr val="dk2"/>
              </a:buClr>
              <a:buSzPts val="1900"/>
              <a:buFont typeface="Comfortaa Medium"/>
              <a:buChar char="●"/>
              <a:defRPr sz="1900">
                <a:solidFill>
                  <a:schemeClr val="dk2"/>
                </a:solidFill>
                <a:latin typeface="Comfortaa Medium"/>
                <a:ea typeface="Comfortaa Medium"/>
                <a:cs typeface="Comfortaa Medium"/>
                <a:sym typeface="Comfortaa Medium"/>
              </a:defRPr>
            </a:lvl7pPr>
            <a:lvl8pPr marL="3657600" lvl="7" indent="-349250">
              <a:lnSpc>
                <a:spcPct val="115000"/>
              </a:lnSpc>
              <a:spcBef>
                <a:spcPts val="2100"/>
              </a:spcBef>
              <a:spcAft>
                <a:spcPts val="0"/>
              </a:spcAft>
              <a:buClr>
                <a:schemeClr val="dk2"/>
              </a:buClr>
              <a:buSzPts val="1900"/>
              <a:buFont typeface="Comfortaa Medium"/>
              <a:buChar char="○"/>
              <a:defRPr sz="1900">
                <a:solidFill>
                  <a:schemeClr val="dk2"/>
                </a:solidFill>
                <a:latin typeface="Comfortaa Medium"/>
                <a:ea typeface="Comfortaa Medium"/>
                <a:cs typeface="Comfortaa Medium"/>
                <a:sym typeface="Comfortaa Medium"/>
              </a:defRPr>
            </a:lvl8pPr>
            <a:lvl9pPr marL="4114800" lvl="8" indent="-349250">
              <a:lnSpc>
                <a:spcPct val="115000"/>
              </a:lnSpc>
              <a:spcBef>
                <a:spcPts val="2100"/>
              </a:spcBef>
              <a:spcAft>
                <a:spcPts val="2100"/>
              </a:spcAft>
              <a:buClr>
                <a:schemeClr val="dk2"/>
              </a:buClr>
              <a:buSzPts val="1900"/>
              <a:buFont typeface="Comfortaa Medium"/>
              <a:buChar char="■"/>
              <a:defRPr sz="1900">
                <a:solidFill>
                  <a:schemeClr val="dk2"/>
                </a:solidFill>
                <a:latin typeface="Comfortaa Medium"/>
                <a:ea typeface="Comfortaa Medium"/>
                <a:cs typeface="Comfortaa Medium"/>
                <a:sym typeface="Comfortaa Medium"/>
              </a:defRPr>
            </a:lvl9pPr>
          </a:lstStyle>
          <a:p>
            <a:endParaRPr/>
          </a:p>
        </p:txBody>
      </p:sp>
      <p:sp>
        <p:nvSpPr>
          <p:cNvPr id="10" name="Google Shape;10;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65" r:id="rId14"/>
    <p:sldLayoutId id="2147483666" r:id="rId15"/>
    <p:sldLayoutId id="214748366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30.jpeg"/><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direct.com/science/article/abs/pii/S037843710700413X" TargetMode="External"/><Relationship Id="rId7" Type="http://schemas.openxmlformats.org/officeDocument/2006/relationships/hyperlink" Target="https://ru.wikipedia.org/wiki/%D0%9A%D0%BB%D0%B5%D1%82%D0%BE%D1%87%D0%BD%D1%8B%D0%B9_%D0%B0%D0%B2%D1%82%D0%BE%D0%BC%D0%B0%D1%82" TargetMode="External"/><Relationship Id="rId2" Type="http://schemas.openxmlformats.org/officeDocument/2006/relationships/hyperlink" Target="https://www.researchgate.net/publication/334284260_Cellular_automata_in_social_and_economical_systems_modeling" TargetMode="External"/><Relationship Id="rId1" Type="http://schemas.openxmlformats.org/officeDocument/2006/relationships/slideLayout" Target="../slideLayouts/slideLayout15.xml"/><Relationship Id="rId6" Type="http://schemas.openxmlformats.org/officeDocument/2006/relationships/hyperlink" Target="https://www.openriskmanagement.com/game_of_life_with_macroeconomic_stimulus/" TargetMode="External"/><Relationship Id="rId5" Type="http://schemas.openxmlformats.org/officeDocument/2006/relationships/hyperlink" Target="https://towardsdatascience.com/simple-but-stunning-animated-cellular-automata-in-python-c912e0c156a9" TargetMode="External"/><Relationship Id="rId4" Type="http://schemas.openxmlformats.org/officeDocument/2006/relationships/hyperlink" Target="https://essuir.sumdu.edu.ua/bitstream-download/123456789/6078/1/44.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3"/>
          <p:cNvSpPr txBox="1">
            <a:spLocks noGrp="1"/>
          </p:cNvSpPr>
          <p:nvPr>
            <p:ph type="title"/>
          </p:nvPr>
        </p:nvSpPr>
        <p:spPr>
          <a:xfrm>
            <a:off x="6028549" y="1033180"/>
            <a:ext cx="5692396" cy="3511120"/>
          </a:xfrm>
          <a:prstGeom prst="rect">
            <a:avLst/>
          </a:prstGeom>
        </p:spPr>
        <p:txBody>
          <a:bodyPr spcFirstLastPara="1" wrap="square" lIns="121900" tIns="121900" rIns="121900" bIns="121900" anchor="t" anchorCtr="0">
            <a:noAutofit/>
          </a:bodyPr>
          <a:lstStyle/>
          <a:p>
            <a:pPr lvl="0"/>
            <a:r>
              <a:rPr lang="uk-UA" sz="3600" dirty="0" smtClean="0">
                <a:latin typeface="Comic Sans MS" panose="030F0702030302020204" pitchFamily="66" charset="0"/>
              </a:rPr>
              <a:t>Поняття про </a:t>
            </a:r>
            <a:br>
              <a:rPr lang="uk-UA" sz="3600" dirty="0" smtClean="0">
                <a:latin typeface="Comic Sans MS" panose="030F0702030302020204" pitchFamily="66" charset="0"/>
              </a:rPr>
            </a:br>
            <a:r>
              <a:rPr lang="uk-UA" sz="3600" dirty="0" smtClean="0">
                <a:solidFill>
                  <a:schemeClr val="accent1"/>
                </a:solidFill>
                <a:latin typeface="Comic Sans MS" panose="030F0702030302020204" pitchFamily="66" charset="0"/>
              </a:rPr>
              <a:t>клітинні автомати. </a:t>
            </a:r>
            <a:r>
              <a:rPr lang="uk-UA" sz="3600" dirty="0" smtClean="0">
                <a:latin typeface="Comic Sans MS" panose="030F0702030302020204" pitchFamily="66" charset="0"/>
              </a:rPr>
              <a:t>Приклади їх застосування до моделювання процесів економічної динаміки</a:t>
            </a:r>
            <a:endParaRPr sz="3600" dirty="0">
              <a:solidFill>
                <a:schemeClr val="accent1"/>
              </a:solidFill>
              <a:latin typeface="Comic Sans MS" panose="030F0702030302020204" pitchFamily="66" charset="0"/>
            </a:endParaRPr>
          </a:p>
        </p:txBody>
      </p:sp>
      <p:sp>
        <p:nvSpPr>
          <p:cNvPr id="292" name="Google Shape;292;p23"/>
          <p:cNvSpPr txBox="1">
            <a:spLocks noGrp="1"/>
          </p:cNvSpPr>
          <p:nvPr>
            <p:ph type="subTitle" idx="1"/>
          </p:nvPr>
        </p:nvSpPr>
        <p:spPr>
          <a:xfrm>
            <a:off x="6028549" y="4544300"/>
            <a:ext cx="5295541"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uk-UA" dirty="0" smtClean="0"/>
              <a:t>Підготувала студентка групи ІА-401</a:t>
            </a:r>
          </a:p>
          <a:p>
            <a:pPr marL="0" lvl="0" indent="0" algn="l" rtl="0">
              <a:spcBef>
                <a:spcPts val="0"/>
              </a:spcBef>
              <a:spcAft>
                <a:spcPts val="2100"/>
              </a:spcAft>
              <a:buNone/>
            </a:pPr>
            <a:r>
              <a:rPr lang="uk-UA" dirty="0" smtClean="0"/>
              <a:t>Кунєва Катерина</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8"/>
          <p:cNvSpPr txBox="1">
            <a:spLocks noGrp="1"/>
          </p:cNvSpPr>
          <p:nvPr>
            <p:ph type="subTitle" idx="5"/>
          </p:nvPr>
        </p:nvSpPr>
        <p:spPr>
          <a:xfrm>
            <a:off x="9813169" y="1455623"/>
            <a:ext cx="1997583" cy="606838"/>
          </a:xfrm>
          <a:prstGeom prst="rect">
            <a:avLst/>
          </a:prstGeom>
          <a:solidFill>
            <a:schemeClr val="accent1"/>
          </a:solidFill>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None/>
            </a:pPr>
            <a:r>
              <a:rPr lang="uk-UA" dirty="0" smtClean="0">
                <a:solidFill>
                  <a:schemeClr val="lt1"/>
                </a:solidFill>
              </a:rPr>
              <a:t>2000-і</a:t>
            </a:r>
            <a:endParaRPr dirty="0"/>
          </a:p>
        </p:txBody>
      </p:sp>
      <p:sp>
        <p:nvSpPr>
          <p:cNvPr id="788" name="Google Shape;788;p38"/>
          <p:cNvSpPr txBox="1">
            <a:spLocks noGrp="1"/>
          </p:cNvSpPr>
          <p:nvPr>
            <p:ph type="subTitle" idx="4"/>
          </p:nvPr>
        </p:nvSpPr>
        <p:spPr>
          <a:xfrm>
            <a:off x="6929457" y="1455417"/>
            <a:ext cx="1997677" cy="607044"/>
          </a:xfrm>
          <a:prstGeom prst="rect">
            <a:avLst/>
          </a:prstGeom>
          <a:solidFill>
            <a:schemeClr val="accent2"/>
          </a:solidFill>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None/>
            </a:pPr>
            <a:r>
              <a:rPr lang="uk-UA" dirty="0" smtClean="0">
                <a:solidFill>
                  <a:schemeClr val="lt1"/>
                </a:solidFill>
              </a:rPr>
              <a:t>1980-і</a:t>
            </a:r>
            <a:endParaRPr dirty="0">
              <a:solidFill>
                <a:schemeClr val="lt1"/>
              </a:solidFill>
            </a:endParaRPr>
          </a:p>
        </p:txBody>
      </p:sp>
      <p:sp>
        <p:nvSpPr>
          <p:cNvPr id="789" name="Google Shape;789;p38"/>
          <p:cNvSpPr txBox="1">
            <a:spLocks noGrp="1"/>
          </p:cNvSpPr>
          <p:nvPr>
            <p:ph type="subTitle" idx="3"/>
          </p:nvPr>
        </p:nvSpPr>
        <p:spPr>
          <a:xfrm>
            <a:off x="2145668" y="1503253"/>
            <a:ext cx="1997718" cy="606900"/>
          </a:xfrm>
          <a:prstGeom prst="rect">
            <a:avLst/>
          </a:prstGeom>
          <a:solidFill>
            <a:schemeClr val="accent1"/>
          </a:solidFill>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None/>
            </a:pPr>
            <a:r>
              <a:rPr lang="uk-UA" dirty="0" smtClean="0">
                <a:solidFill>
                  <a:schemeClr val="lt1"/>
                </a:solidFill>
              </a:rPr>
              <a:t>1970-і</a:t>
            </a:r>
            <a:endParaRPr dirty="0">
              <a:solidFill>
                <a:schemeClr val="lt1"/>
              </a:solidFill>
            </a:endParaRPr>
          </a:p>
        </p:txBody>
      </p:sp>
      <p:sp>
        <p:nvSpPr>
          <p:cNvPr id="791" name="Google Shape;791;p38"/>
          <p:cNvSpPr txBox="1">
            <a:spLocks noGrp="1"/>
          </p:cNvSpPr>
          <p:nvPr>
            <p:ph type="title"/>
          </p:nvPr>
        </p:nvSpPr>
        <p:spPr>
          <a:xfrm>
            <a:off x="415600" y="288580"/>
            <a:ext cx="11360700" cy="1197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5400" dirty="0" smtClean="0">
                <a:latin typeface="Comic Sans MS" panose="030F0702030302020204" pitchFamily="66" charset="0"/>
              </a:rPr>
              <a:t>Історія</a:t>
            </a:r>
            <a:endParaRPr sz="5400" dirty="0">
              <a:latin typeface="Comic Sans MS" panose="030F0702030302020204" pitchFamily="66" charset="0"/>
            </a:endParaRPr>
          </a:p>
        </p:txBody>
      </p:sp>
      <p:sp>
        <p:nvSpPr>
          <p:cNvPr id="794" name="Google Shape;794;p38"/>
          <p:cNvSpPr txBox="1">
            <a:spLocks noGrp="1"/>
          </p:cNvSpPr>
          <p:nvPr>
            <p:ph type="body" idx="8"/>
          </p:nvPr>
        </p:nvSpPr>
        <p:spPr>
          <a:xfrm>
            <a:off x="96054" y="2245790"/>
            <a:ext cx="6096947" cy="1872900"/>
          </a:xfrm>
          <a:prstGeom prst="rect">
            <a:avLst/>
          </a:prstGeom>
        </p:spPr>
        <p:txBody>
          <a:bodyPr spcFirstLastPara="1" wrap="square" lIns="121900" tIns="121900" rIns="121900" bIns="121900" anchor="t" anchorCtr="0">
            <a:noAutofit/>
          </a:bodyPr>
          <a:lstStyle/>
          <a:p>
            <a:pPr marL="127000" indent="0" algn="just">
              <a:lnSpc>
                <a:spcPct val="150000"/>
              </a:lnSpc>
              <a:buNone/>
            </a:pPr>
            <a:r>
              <a:rPr lang="uk-UA" sz="1400" dirty="0" smtClean="0"/>
              <a:t>Здобула </a:t>
            </a:r>
            <a:r>
              <a:rPr lang="uk-UA" sz="1400" dirty="0"/>
              <a:t>популярність двомірна клітинно-автоматна модель з двома станами клітин, відома як </a:t>
            </a:r>
            <a:r>
              <a:rPr lang="uk-UA" sz="1400" dirty="0" smtClean="0"/>
              <a:t>гра</a:t>
            </a:r>
            <a:r>
              <a:rPr lang="en-US" sz="1400" dirty="0" smtClean="0"/>
              <a:t> </a:t>
            </a:r>
            <a:r>
              <a:rPr lang="uk-UA" sz="1400" dirty="0" smtClean="0"/>
              <a:t>«Життя». Незважаючи на простоту, система виявляла поведінку між </a:t>
            </a:r>
            <a:r>
              <a:rPr lang="uk-UA" sz="1400" dirty="0"/>
              <a:t>хаосом та порядком. </a:t>
            </a:r>
            <a:endParaRPr lang="uk-UA" sz="1400" dirty="0" smtClean="0"/>
          </a:p>
          <a:p>
            <a:pPr marL="127000" indent="0" algn="just">
              <a:lnSpc>
                <a:spcPct val="150000"/>
              </a:lnSpc>
              <a:buNone/>
            </a:pPr>
            <a:r>
              <a:rPr lang="uk-UA" sz="1400" dirty="0" smtClean="0"/>
              <a:t>Одним </a:t>
            </a:r>
            <a:r>
              <a:rPr lang="uk-UA" sz="1400" dirty="0"/>
              <a:t>із феноменів гри «Життя» є </a:t>
            </a:r>
            <a:r>
              <a:rPr lang="uk-UA" sz="1400" dirty="0" smtClean="0"/>
              <a:t>глайдери.</a:t>
            </a:r>
            <a:r>
              <a:rPr lang="uk-UA" sz="1400" dirty="0"/>
              <a:t> Можливо встановити стартовий стан клітин, при якому глайдери виконуватимуть деякі обчислення. </a:t>
            </a:r>
            <a:endParaRPr lang="uk-UA" sz="1400" dirty="0" smtClean="0"/>
          </a:p>
          <a:p>
            <a:pPr marL="127000" indent="0" algn="just">
              <a:lnSpc>
                <a:spcPct val="150000"/>
              </a:lnSpc>
              <a:buNone/>
            </a:pPr>
            <a:r>
              <a:rPr lang="uk-UA" sz="1400" dirty="0" smtClean="0"/>
              <a:t>Конрад Цузе опублікував </a:t>
            </a:r>
            <a:r>
              <a:rPr lang="uk-UA" sz="1400" dirty="0"/>
              <a:t>книгу "Обчислюваний космос", де висунув припущення, що фізичні закони дискретні за своєю природою, і що весь Всесвіт є гігантським клітинним автоматом. </a:t>
            </a:r>
          </a:p>
        </p:txBody>
      </p:sp>
      <p:sp>
        <p:nvSpPr>
          <p:cNvPr id="795" name="Google Shape;795;p38"/>
          <p:cNvSpPr txBox="1">
            <a:spLocks noGrp="1"/>
          </p:cNvSpPr>
          <p:nvPr>
            <p:ph type="body" idx="9"/>
          </p:nvPr>
        </p:nvSpPr>
        <p:spPr>
          <a:xfrm>
            <a:off x="6359256" y="2245790"/>
            <a:ext cx="2941763" cy="2677967"/>
          </a:xfrm>
          <a:prstGeom prst="rect">
            <a:avLst/>
          </a:prstGeom>
        </p:spPr>
        <p:txBody>
          <a:bodyPr spcFirstLastPara="1" wrap="square" lIns="121900" tIns="121900" rIns="121900" bIns="121900" anchor="t" anchorCtr="0">
            <a:noAutofit/>
          </a:bodyPr>
          <a:lstStyle/>
          <a:p>
            <a:pPr marL="127000" indent="0" algn="just">
              <a:buNone/>
            </a:pPr>
            <a:r>
              <a:rPr lang="uk-UA" sz="1400" dirty="0" smtClean="0"/>
              <a:t>Вольфрам</a:t>
            </a:r>
            <a:r>
              <a:rPr lang="uk-UA" sz="1400" dirty="0"/>
              <a:t> опублікував першу із серії </a:t>
            </a:r>
            <a:r>
              <a:rPr lang="uk-UA" sz="1400" dirty="0" smtClean="0"/>
              <a:t>статей дослідження</a:t>
            </a:r>
            <a:r>
              <a:rPr lang="uk-UA" sz="1400" dirty="0"/>
              <a:t> </a:t>
            </a:r>
            <a:r>
              <a:rPr lang="uk-UA" sz="1400" dirty="0" smtClean="0"/>
              <a:t>елементарних клітинних автоматів.</a:t>
            </a:r>
            <a:r>
              <a:rPr lang="uk-UA" sz="1400" dirty="0"/>
              <a:t> </a:t>
            </a:r>
            <a:r>
              <a:rPr lang="uk-UA" sz="1400" dirty="0" smtClean="0"/>
              <a:t>Припущення</a:t>
            </a:r>
            <a:r>
              <a:rPr lang="uk-UA" sz="1400" dirty="0"/>
              <a:t>, що складність природних систем обумовлена ​​схожим механізмом. </a:t>
            </a:r>
            <a:endParaRPr lang="uk-UA" sz="1400" dirty="0" smtClean="0"/>
          </a:p>
          <a:p>
            <a:pPr marL="127000" indent="0" algn="just">
              <a:buNone/>
            </a:pPr>
            <a:endParaRPr lang="uk-UA" sz="1400" dirty="0" smtClean="0"/>
          </a:p>
          <a:p>
            <a:pPr marL="127000" indent="0" algn="just">
              <a:buNone/>
            </a:pPr>
            <a:r>
              <a:rPr lang="uk-UA" sz="1400" dirty="0" smtClean="0"/>
              <a:t>Браян </a:t>
            </a:r>
            <a:r>
              <a:rPr lang="uk-UA" sz="1400" dirty="0"/>
              <a:t>Сільверман </a:t>
            </a:r>
            <a:r>
              <a:rPr lang="uk-UA" sz="1400" dirty="0" smtClean="0"/>
              <a:t>запропонував </a:t>
            </a:r>
            <a:r>
              <a:rPr lang="uk-UA" sz="1400" dirty="0"/>
              <a:t>клітинний автомат </a:t>
            </a:r>
            <a:r>
              <a:rPr lang="en-US" sz="1400" dirty="0" err="1"/>
              <a:t>Wireworld</a:t>
            </a:r>
            <a:r>
              <a:rPr lang="en-US" sz="1400" dirty="0"/>
              <a:t>.</a:t>
            </a:r>
          </a:p>
        </p:txBody>
      </p:sp>
      <p:sp>
        <p:nvSpPr>
          <p:cNvPr id="797" name="Google Shape;797;p38"/>
          <p:cNvSpPr txBox="1">
            <a:spLocks noGrp="1"/>
          </p:cNvSpPr>
          <p:nvPr>
            <p:ph type="body" idx="13"/>
          </p:nvPr>
        </p:nvSpPr>
        <p:spPr>
          <a:xfrm>
            <a:off x="9467274" y="2245790"/>
            <a:ext cx="2595416" cy="3570810"/>
          </a:xfrm>
          <a:prstGeom prst="rect">
            <a:avLst/>
          </a:prstGeom>
        </p:spPr>
        <p:txBody>
          <a:bodyPr spcFirstLastPara="1" wrap="square" lIns="121900" tIns="121900" rIns="121900" bIns="121900" anchor="t" anchorCtr="0">
            <a:noAutofit/>
          </a:bodyPr>
          <a:lstStyle/>
          <a:p>
            <a:pPr marL="127000" indent="0" algn="just">
              <a:buNone/>
            </a:pPr>
            <a:r>
              <a:rPr lang="uk-UA" sz="1400" dirty="0" smtClean="0"/>
              <a:t>Доведено</a:t>
            </a:r>
            <a:r>
              <a:rPr lang="uk-UA" sz="1400" dirty="0"/>
              <a:t>, що гра </a:t>
            </a:r>
            <a:r>
              <a:rPr lang="uk-UA" sz="1400" dirty="0" smtClean="0"/>
              <a:t>може </a:t>
            </a:r>
            <a:r>
              <a:rPr lang="uk-UA" sz="1400" dirty="0"/>
              <a:t>повністю емулювати машину </a:t>
            </a:r>
            <a:r>
              <a:rPr lang="uk-UA" sz="1400" dirty="0" smtClean="0"/>
              <a:t>Тьринга.</a:t>
            </a:r>
            <a:r>
              <a:rPr lang="uk-UA" sz="1400" dirty="0"/>
              <a:t> </a:t>
            </a:r>
            <a:endParaRPr lang="uk-UA" sz="1400" dirty="0" smtClean="0"/>
          </a:p>
          <a:p>
            <a:pPr marL="127000" indent="0" algn="just">
              <a:buNone/>
            </a:pPr>
            <a:r>
              <a:rPr lang="uk-UA" sz="1400" dirty="0" smtClean="0"/>
              <a:t>Пауль </a:t>
            </a:r>
            <a:r>
              <a:rPr lang="uk-UA" sz="1400" dirty="0"/>
              <a:t>Чепмен </a:t>
            </a:r>
            <a:r>
              <a:rPr lang="uk-UA" sz="1400" dirty="0" smtClean="0"/>
              <a:t>побудував варіант, </a:t>
            </a:r>
            <a:r>
              <a:rPr lang="uk-UA" sz="1400" dirty="0"/>
              <a:t>який є </a:t>
            </a:r>
            <a:r>
              <a:rPr lang="uk-UA" sz="1400" dirty="0" smtClean="0"/>
              <a:t>РММ.</a:t>
            </a:r>
            <a:r>
              <a:rPr lang="uk-UA" sz="1400" dirty="0"/>
              <a:t> </a:t>
            </a:r>
            <a:endParaRPr lang="uk-UA" sz="1400" dirty="0" smtClean="0"/>
          </a:p>
          <a:p>
            <a:pPr marL="127000" indent="0" algn="just">
              <a:buNone/>
            </a:pPr>
            <a:r>
              <a:rPr lang="en-US" sz="1400" dirty="0"/>
              <a:t> </a:t>
            </a:r>
            <a:endParaRPr lang="uk-UA" sz="1400" dirty="0" smtClean="0"/>
          </a:p>
          <a:p>
            <a:pPr marL="127000" indent="0" algn="just">
              <a:buNone/>
            </a:pPr>
            <a:r>
              <a:rPr lang="uk-UA" sz="1400" dirty="0" smtClean="0"/>
              <a:t>Було </a:t>
            </a:r>
            <a:r>
              <a:rPr lang="uk-UA" sz="1400" dirty="0"/>
              <a:t>доведено, що у грі «Життя» можна виконати будь-який обчислювальний алгоритм.</a:t>
            </a:r>
          </a:p>
        </p:txBody>
      </p:sp>
    </p:spTree>
    <p:extLst>
      <p:ext uri="{BB962C8B-B14F-4D97-AF65-F5344CB8AC3E}">
        <p14:creationId xmlns:p14="http://schemas.microsoft.com/office/powerpoint/2010/main" val="3249915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3" name="Rectangle 2"/>
          <p:cNvSpPr/>
          <p:nvPr/>
        </p:nvSpPr>
        <p:spPr>
          <a:xfrm>
            <a:off x="5116681" y="2449502"/>
            <a:ext cx="3365024" cy="646331"/>
          </a:xfrm>
          <a:prstGeom prst="rect">
            <a:avLst/>
          </a:prstGeom>
        </p:spPr>
        <p:txBody>
          <a:bodyPr wrap="none">
            <a:spAutoFit/>
          </a:bodyPr>
          <a:lstStyle/>
          <a:p>
            <a:pPr lvl="0" algn="just">
              <a:spcAft>
                <a:spcPts val="2100"/>
              </a:spcAft>
            </a:pPr>
            <a:r>
              <a:rPr lang="en-US" sz="3600" dirty="0">
                <a:solidFill>
                  <a:srgbClr val="89C5CC"/>
                </a:solidFill>
                <a:highlight>
                  <a:schemeClr val="accent1"/>
                </a:highlight>
              </a:rPr>
              <a:t>There are </a:t>
            </a:r>
            <a:r>
              <a:rPr lang="en-US" sz="3600" dirty="0" smtClean="0">
                <a:solidFill>
                  <a:srgbClr val="89C5CC"/>
                </a:solidFill>
                <a:highlight>
                  <a:schemeClr val="accent1"/>
                </a:highlight>
              </a:rPr>
              <a:t>more</a:t>
            </a:r>
            <a:endParaRPr lang="en-US" sz="3600" dirty="0">
              <a:solidFill>
                <a:srgbClr val="89C5CC"/>
              </a:solidFill>
              <a:highlight>
                <a:schemeClr val="accent1"/>
              </a:highlight>
            </a:endParaRPr>
          </a:p>
        </p:txBody>
      </p:sp>
      <p:sp>
        <p:nvSpPr>
          <p:cNvPr id="412" name="Google Shape;412;p30"/>
          <p:cNvSpPr txBox="1">
            <a:spLocks noGrp="1"/>
          </p:cNvSpPr>
          <p:nvPr>
            <p:ph type="title"/>
          </p:nvPr>
        </p:nvSpPr>
        <p:spPr>
          <a:xfrm>
            <a:off x="415600" y="85731"/>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5400" dirty="0" smtClean="0">
                <a:solidFill>
                  <a:schemeClr val="dk2"/>
                </a:solidFill>
                <a:latin typeface="Comic Sans MS" panose="030F0702030302020204" pitchFamily="66" charset="0"/>
              </a:rPr>
              <a:t>Математичні визначення</a:t>
            </a:r>
            <a:endParaRPr sz="5400" dirty="0">
              <a:solidFill>
                <a:schemeClr val="dk2"/>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13" name="Google Shape;413;p30"/>
              <p:cNvSpPr txBox="1">
                <a:spLocks noGrp="1"/>
              </p:cNvSpPr>
              <p:nvPr>
                <p:ph type="subTitle" idx="1"/>
              </p:nvPr>
            </p:nvSpPr>
            <p:spPr>
              <a:xfrm>
                <a:off x="4913854" y="2258339"/>
                <a:ext cx="3666027" cy="1155060"/>
              </a:xfrm>
              <a:prstGeom prst="rect">
                <a:avLst/>
              </a:prstGeom>
            </p:spPr>
            <p:txBody>
              <a:bodyPr spcFirstLastPara="1" wrap="square" lIns="121900" tIns="121900" rIns="121900" bIns="121900" anchor="t" anchorCtr="0">
                <a:noAutofit/>
              </a:bodyPr>
              <a:lstStyle/>
              <a:p>
                <a:pPr marL="0" lvl="0" indent="0" algn="just" rtl="0">
                  <a:spcBef>
                    <a:spcPts val="0"/>
                  </a:spcBef>
                  <a:spcAft>
                    <a:spcPts val="2100"/>
                  </a:spcAft>
                  <a:buNone/>
                </a:pPr>
                <a14:m>
                  <m:oMathPara xmlns:m="http://schemas.openxmlformats.org/officeDocument/2006/math">
                    <m:oMathParaPr>
                      <m:jc m:val="centerGroup"/>
                    </m:oMathParaPr>
                    <m:oMath xmlns:m="http://schemas.openxmlformats.org/officeDocument/2006/math">
                      <m:sSub>
                        <m:sSubPr>
                          <m:ctrlPr>
                            <a:rPr lang="en" i="1" smtClean="0">
                              <a:solidFill>
                                <a:schemeClr val="lt1"/>
                              </a:solidFill>
                              <a:highlight>
                                <a:schemeClr val="accent1"/>
                              </a:highlight>
                              <a:latin typeface="Cambria Math" panose="02040503050406030204" pitchFamily="18" charset="0"/>
                            </a:rPr>
                          </m:ctrlPr>
                        </m:sSubPr>
                        <m:e>
                          <m:r>
                            <a:rPr lang="en" i="1" smtClean="0">
                              <a:solidFill>
                                <a:schemeClr val="lt1"/>
                              </a:solidFill>
                              <a:highlight>
                                <a:schemeClr val="accent1"/>
                              </a:highlight>
                              <a:latin typeface="Cambria Math" panose="02040503050406030204" pitchFamily="18" charset="0"/>
                              <a:ea typeface="Cambria Math" panose="02040503050406030204" pitchFamily="18" charset="0"/>
                            </a:rPr>
                            <m:t>𝝈</m:t>
                          </m:r>
                        </m:e>
                        <m:sub>
                          <m:r>
                            <a:rPr lang="en-US" b="1" i="1" smtClean="0">
                              <a:solidFill>
                                <a:schemeClr val="lt1"/>
                              </a:solidFill>
                              <a:highlight>
                                <a:schemeClr val="accent1"/>
                              </a:highlight>
                              <a:latin typeface="Cambria Math" panose="02040503050406030204" pitchFamily="18" charset="0"/>
                            </a:rPr>
                            <m:t>𝒊</m:t>
                          </m:r>
                          <m:r>
                            <a:rPr lang="en-US" b="1" i="1" smtClean="0">
                              <a:solidFill>
                                <a:schemeClr val="lt1"/>
                              </a:solidFill>
                              <a:highlight>
                                <a:schemeClr val="accent1"/>
                              </a:highlight>
                              <a:latin typeface="Cambria Math" panose="02040503050406030204" pitchFamily="18" charset="0"/>
                            </a:rPr>
                            <m:t>,</m:t>
                          </m:r>
                          <m:r>
                            <a:rPr lang="en-US" b="1" i="1" smtClean="0">
                              <a:solidFill>
                                <a:schemeClr val="lt1"/>
                              </a:solidFill>
                              <a:highlight>
                                <a:schemeClr val="accent1"/>
                              </a:highlight>
                              <a:latin typeface="Cambria Math" panose="02040503050406030204" pitchFamily="18" charset="0"/>
                            </a:rPr>
                            <m:t>𝒋</m:t>
                          </m:r>
                        </m:sub>
                      </m:sSub>
                      <m:r>
                        <a:rPr lang="en" i="1" smtClean="0">
                          <a:solidFill>
                            <a:schemeClr val="lt1"/>
                          </a:solidFill>
                          <a:highlight>
                            <a:schemeClr val="accent1"/>
                          </a:highlight>
                          <a:latin typeface="Cambria Math" panose="02040503050406030204" pitchFamily="18" charset="0"/>
                          <a:ea typeface="Cambria Math" panose="02040503050406030204" pitchFamily="18" charset="0"/>
                        </a:rPr>
                        <m:t>𝝐</m:t>
                      </m:r>
                      <m:nary>
                        <m:naryPr>
                          <m:chr m:val="∑"/>
                          <m:subHide m:val="on"/>
                          <m:supHide m:val="on"/>
                          <m:ctrlPr>
                            <a:rPr lang="en" i="1" smtClean="0">
                              <a:solidFill>
                                <a:schemeClr val="lt1"/>
                              </a:solidFill>
                              <a:highlight>
                                <a:schemeClr val="accent1"/>
                              </a:highlight>
                              <a:latin typeface="Cambria Math" panose="02040503050406030204" pitchFamily="18" charset="0"/>
                              <a:ea typeface="Cambria Math" panose="02040503050406030204" pitchFamily="18" charset="0"/>
                            </a:rPr>
                          </m:ctrlPr>
                        </m:naryPr>
                        <m:sub/>
                        <m:sup/>
                        <m:e>
                          <m:r>
                            <a:rPr lang="en" i="1" smtClean="0">
                              <a:solidFill>
                                <a:schemeClr val="lt1"/>
                              </a:solidFill>
                              <a:highlight>
                                <a:schemeClr val="accent1"/>
                              </a:highlight>
                              <a:latin typeface="Cambria Math" panose="02040503050406030204" pitchFamily="18" charset="0"/>
                              <a:ea typeface="Cambria Math" panose="02040503050406030204" pitchFamily="18" charset="0"/>
                            </a:rPr>
                            <m:t>≡</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𝟎</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 </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𝟏</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 </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𝟐</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 …</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𝒌</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𝟏</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 </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𝒌</m:t>
                          </m:r>
                          <m:r>
                            <a:rPr lang="en-US" b="1" i="1" smtClean="0">
                              <a:solidFill>
                                <a:schemeClr val="lt1"/>
                              </a:solidFill>
                              <a:highlight>
                                <a:schemeClr val="accent1"/>
                              </a:highlight>
                              <a:latin typeface="Cambria Math" panose="02040503050406030204" pitchFamily="18" charset="0"/>
                              <a:ea typeface="Cambria Math" panose="02040503050406030204" pitchFamily="18" charset="0"/>
                            </a:rPr>
                            <m:t>}</m:t>
                          </m:r>
                        </m:e>
                      </m:nary>
                    </m:oMath>
                  </m:oMathPara>
                </a14:m>
                <a:endParaRPr dirty="0">
                  <a:solidFill>
                    <a:schemeClr val="lt1"/>
                  </a:solidFill>
                  <a:highlight>
                    <a:schemeClr val="accent1"/>
                  </a:highlight>
                </a:endParaRPr>
              </a:p>
            </p:txBody>
          </p:sp>
        </mc:Choice>
        <mc:Fallback xmlns="">
          <p:sp>
            <p:nvSpPr>
              <p:cNvPr id="413" name="Google Shape;413;p30"/>
              <p:cNvSpPr txBox="1">
                <a:spLocks noGrp="1" noRot="1" noChangeAspect="1" noMove="1" noResize="1" noEditPoints="1" noAdjustHandles="1" noChangeArrowheads="1" noChangeShapeType="1" noTextEdit="1"/>
              </p:cNvSpPr>
              <p:nvPr>
                <p:ph type="subTitle" idx="1"/>
              </p:nvPr>
            </p:nvSpPr>
            <p:spPr>
              <a:xfrm>
                <a:off x="4913854" y="2258339"/>
                <a:ext cx="3666027" cy="1155060"/>
              </a:xfrm>
              <a:prstGeom prst="rect">
                <a:avLst/>
              </a:prstGeom>
              <a:blipFill>
                <a:blip r:embed="rId3"/>
                <a:stretch>
                  <a:fillRect/>
                </a:stretch>
              </a:blipFill>
            </p:spPr>
            <p:txBody>
              <a:bodyPr/>
              <a:lstStyle/>
              <a:p>
                <a:r>
                  <a:rPr lang="en-US">
                    <a:noFill/>
                  </a:rPr>
                  <a:t> </a:t>
                </a:r>
              </a:p>
            </p:txBody>
          </p:sp>
        </mc:Fallback>
      </mc:AlternateContent>
      <p:sp>
        <p:nvSpPr>
          <p:cNvPr id="414" name="Google Shape;414;p30"/>
          <p:cNvSpPr txBox="1">
            <a:spLocks noGrp="1"/>
          </p:cNvSpPr>
          <p:nvPr>
            <p:ph type="body" idx="5"/>
          </p:nvPr>
        </p:nvSpPr>
        <p:spPr>
          <a:xfrm>
            <a:off x="5056200" y="3365990"/>
            <a:ext cx="6406800" cy="923400"/>
          </a:xfrm>
          <a:prstGeom prst="rect">
            <a:avLst/>
          </a:prstGeom>
        </p:spPr>
        <p:txBody>
          <a:bodyPr spcFirstLastPara="1" wrap="square" lIns="121900" tIns="121900" rIns="121900" bIns="121900" anchor="t" anchorCtr="0">
            <a:noAutofit/>
          </a:bodyPr>
          <a:lstStyle/>
          <a:p>
            <a:pPr marL="0" lvl="0" indent="0" algn="just">
              <a:buNone/>
            </a:pPr>
            <a:r>
              <a:rPr lang="ru-RU" dirty="0"/>
              <a:t>Зміна станів автоматів відбувається згідно з правилом переходу</a:t>
            </a:r>
            <a:endParaRPr dirty="0"/>
          </a:p>
        </p:txBody>
      </p:sp>
      <p:sp>
        <p:nvSpPr>
          <p:cNvPr id="415" name="Google Shape;415;p30"/>
          <p:cNvSpPr txBox="1">
            <a:spLocks noGrp="1"/>
          </p:cNvSpPr>
          <p:nvPr>
            <p:ph type="subTitle" idx="2"/>
          </p:nvPr>
        </p:nvSpPr>
        <p:spPr>
          <a:xfrm>
            <a:off x="5116681" y="3976411"/>
            <a:ext cx="3959240" cy="606900"/>
          </a:xfrm>
          <a:prstGeom prst="rect">
            <a:avLst/>
          </a:prstGeom>
        </p:spPr>
        <p:txBody>
          <a:bodyPr spcFirstLastPara="1" wrap="square" lIns="121900" tIns="121900" rIns="121900" bIns="121900" anchor="t" anchorCtr="0">
            <a:noAutofit/>
          </a:bodyPr>
          <a:lstStyle/>
          <a:p>
            <a:pPr marL="0" lvl="0" indent="0" algn="just" rtl="0">
              <a:spcBef>
                <a:spcPts val="0"/>
              </a:spcBef>
              <a:spcAft>
                <a:spcPts val="2100"/>
              </a:spcAft>
              <a:buNone/>
            </a:pPr>
            <a:r>
              <a:rPr lang="en" sz="2400" dirty="0">
                <a:solidFill>
                  <a:srgbClr val="89C5CC"/>
                </a:solidFill>
                <a:highlight>
                  <a:schemeClr val="accent1"/>
                </a:highlight>
              </a:rPr>
              <a:t>There are more </a:t>
            </a:r>
            <a:r>
              <a:rPr lang="en" sz="2400" dirty="0" smtClean="0">
                <a:solidFill>
                  <a:srgbClr val="89C5CC"/>
                </a:solidFill>
                <a:highlight>
                  <a:schemeClr val="accent1"/>
                </a:highlight>
              </a:rPr>
              <a:t>kang</a:t>
            </a:r>
            <a:endParaRPr sz="2400" dirty="0">
              <a:solidFill>
                <a:srgbClr val="89C5CC"/>
              </a:solidFill>
              <a:highlight>
                <a:schemeClr val="accent1"/>
              </a:highlight>
            </a:endParaRPr>
          </a:p>
        </p:txBody>
      </p:sp>
      <mc:AlternateContent xmlns:mc="http://schemas.openxmlformats.org/markup-compatibility/2006" xmlns:a14="http://schemas.microsoft.com/office/drawing/2010/main">
        <mc:Choice Requires="a14">
          <p:sp>
            <p:nvSpPr>
              <p:cNvPr id="416" name="Google Shape;416;p30"/>
              <p:cNvSpPr txBox="1">
                <a:spLocks noGrp="1"/>
              </p:cNvSpPr>
              <p:nvPr>
                <p:ph type="body" idx="6"/>
              </p:nvPr>
            </p:nvSpPr>
            <p:spPr>
              <a:xfrm>
                <a:off x="5056200" y="4824883"/>
                <a:ext cx="6407700" cy="923400"/>
              </a:xfrm>
              <a:prstGeom prst="rect">
                <a:avLst/>
              </a:prstGeom>
            </p:spPr>
            <p:txBody>
              <a:bodyPr spcFirstLastPara="1" wrap="square" lIns="121900" tIns="121900" rIns="121900" bIns="121900" anchor="t" anchorCtr="0">
                <a:noAutofit/>
              </a:bodyPr>
              <a:lstStyle/>
              <a:p>
                <a:pPr marL="0" lvl="0" indent="0" algn="just">
                  <a:buNone/>
                </a:pPr>
                <a:r>
                  <a:rPr lang="uk-UA" dirty="0"/>
                  <a:t>Число всіх можливих правил переходу визначається кількістю </a:t>
                </a:r>
                <a:r>
                  <a:rPr lang="uk-UA" dirty="0" smtClean="0"/>
                  <a:t>станів </a:t>
                </a:r>
                <a14:m>
                  <m:oMath xmlns:m="http://schemas.openxmlformats.org/officeDocument/2006/math">
                    <m:r>
                      <a:rPr lang="uk-UA" i="1" smtClean="0">
                        <a:latin typeface="Cambria Math" panose="02040503050406030204" pitchFamily="18" charset="0"/>
                        <a:ea typeface="Cambria Math" panose="02040503050406030204" pitchFamily="18" charset="0"/>
                      </a:rPr>
                      <m:t>𝜎</m:t>
                    </m:r>
                  </m:oMath>
                </a14:m>
                <a:r>
                  <a:rPr lang="uk-UA" dirty="0" smtClean="0"/>
                  <a:t> і </a:t>
                </a:r>
                <a:r>
                  <a:rPr lang="uk-UA" dirty="0"/>
                  <a:t>кількістю сусідів </a:t>
                </a:r>
                <a:r>
                  <a:rPr lang="en-US" dirty="0"/>
                  <a:t>n </a:t>
                </a:r>
                <a:r>
                  <a:rPr lang="uk-UA" dirty="0" smtClean="0"/>
                  <a:t>і становить: </a:t>
                </a:r>
              </a:p>
              <a:p>
                <a:pPr marL="0" lvl="0" indent="0" algn="just">
                  <a:buNone/>
                </a:pPr>
                <a:endParaRPr dirty="0"/>
              </a:p>
            </p:txBody>
          </p:sp>
        </mc:Choice>
        <mc:Fallback xmlns="">
          <p:sp>
            <p:nvSpPr>
              <p:cNvPr id="416" name="Google Shape;416;p30"/>
              <p:cNvSpPr txBox="1">
                <a:spLocks noGrp="1" noRot="1" noChangeAspect="1" noMove="1" noResize="1" noEditPoints="1" noAdjustHandles="1" noChangeArrowheads="1" noChangeShapeType="1" noTextEdit="1"/>
              </p:cNvSpPr>
              <p:nvPr>
                <p:ph type="body" idx="6"/>
              </p:nvPr>
            </p:nvSpPr>
            <p:spPr>
              <a:xfrm>
                <a:off x="5056200" y="4824883"/>
                <a:ext cx="6407700" cy="923400"/>
              </a:xfrm>
              <a:prstGeom prst="rect">
                <a:avLst/>
              </a:prstGeom>
              <a:blipFill>
                <a:blip r:embed="rId4"/>
                <a:stretch>
                  <a:fillRect/>
                </a:stretch>
              </a:blipFill>
            </p:spPr>
            <p:txBody>
              <a:bodyPr/>
              <a:lstStyle/>
              <a:p>
                <a:r>
                  <a:rPr lang="en-US">
                    <a:noFill/>
                  </a:rPr>
                  <a:t> </a:t>
                </a:r>
              </a:p>
            </p:txBody>
          </p:sp>
        </mc:Fallback>
      </mc:AlternateContent>
      <p:sp>
        <p:nvSpPr>
          <p:cNvPr id="417" name="Google Shape;417;p30"/>
          <p:cNvSpPr txBox="1">
            <a:spLocks noGrp="1"/>
          </p:cNvSpPr>
          <p:nvPr>
            <p:ph type="subTitle" idx="3"/>
          </p:nvPr>
        </p:nvSpPr>
        <p:spPr>
          <a:xfrm>
            <a:off x="5116681" y="5459995"/>
            <a:ext cx="1736701" cy="606900"/>
          </a:xfrm>
          <a:prstGeom prst="rect">
            <a:avLst/>
          </a:prstGeom>
        </p:spPr>
        <p:txBody>
          <a:bodyPr spcFirstLastPara="1" wrap="square" lIns="121900" tIns="121900" rIns="121900" bIns="121900" anchor="t" anchorCtr="0">
            <a:noAutofit/>
          </a:bodyPr>
          <a:lstStyle/>
          <a:p>
            <a:pPr marL="0" lvl="0" indent="0" algn="just" rtl="0">
              <a:spcBef>
                <a:spcPts val="0"/>
              </a:spcBef>
              <a:spcAft>
                <a:spcPts val="2100"/>
              </a:spcAft>
              <a:buNone/>
            </a:pPr>
            <a:r>
              <a:rPr lang="en" sz="2400" dirty="0">
                <a:solidFill>
                  <a:srgbClr val="89C5CC"/>
                </a:solidFill>
                <a:highlight>
                  <a:schemeClr val="accent1"/>
                </a:highlight>
              </a:rPr>
              <a:t>Koalas </a:t>
            </a:r>
            <a:r>
              <a:rPr lang="en" sz="2400" dirty="0" smtClean="0">
                <a:solidFill>
                  <a:srgbClr val="89C5CC"/>
                </a:solidFill>
                <a:highlight>
                  <a:schemeClr val="accent1"/>
                </a:highlight>
              </a:rPr>
              <a:t>a </a:t>
            </a:r>
            <a:endParaRPr sz="2400" dirty="0">
              <a:solidFill>
                <a:srgbClr val="89C5CC"/>
              </a:solidFill>
              <a:highlight>
                <a:schemeClr val="accent1"/>
              </a:highlight>
            </a:endParaRPr>
          </a:p>
        </p:txBody>
      </p:sp>
      <p:sp>
        <p:nvSpPr>
          <p:cNvPr id="418" name="Google Shape;418;p30"/>
          <p:cNvSpPr txBox="1">
            <a:spLocks noGrp="1"/>
          </p:cNvSpPr>
          <p:nvPr>
            <p:ph type="body" idx="4"/>
          </p:nvPr>
        </p:nvSpPr>
        <p:spPr>
          <a:xfrm>
            <a:off x="5056200" y="1249953"/>
            <a:ext cx="6406800" cy="925200"/>
          </a:xfrm>
          <a:prstGeom prst="rect">
            <a:avLst/>
          </a:prstGeom>
        </p:spPr>
        <p:txBody>
          <a:bodyPr spcFirstLastPara="1" wrap="square" lIns="121900" tIns="121900" rIns="121900" bIns="121900" anchor="t" anchorCtr="0">
            <a:noAutofit/>
          </a:bodyPr>
          <a:lstStyle/>
          <a:p>
            <a:pPr marL="0" lvl="0" indent="0" algn="just">
              <a:spcAft>
                <a:spcPts val="2100"/>
              </a:spcAft>
              <a:buNone/>
            </a:pPr>
            <a:r>
              <a:rPr lang="uk-UA" dirty="0"/>
              <a:t>Двовимірний клітинний автомат можна визначити як безліч кінцевих автоматів на площині, помічених цілими координатами (</a:t>
            </a:r>
            <a:r>
              <a:rPr lang="en-US" dirty="0" err="1"/>
              <a:t>i</a:t>
            </a:r>
            <a:r>
              <a:rPr lang="en-US" dirty="0"/>
              <a:t>, j), </a:t>
            </a:r>
            <a:r>
              <a:rPr lang="uk-UA" dirty="0"/>
              <a:t>кожен з яких може знаходитися в одному зі </a:t>
            </a:r>
            <a:r>
              <a:rPr lang="uk-UA" dirty="0" smtClean="0"/>
              <a:t>станів</a:t>
            </a:r>
            <a:r>
              <a:rPr lang="en-US" dirty="0"/>
              <a:t>:</a:t>
            </a:r>
            <a:endParaRPr dirty="0"/>
          </a:p>
        </p:txBody>
      </p:sp>
      <p:sp>
        <p:nvSpPr>
          <p:cNvPr id="419" name="Google Shape;419;p30"/>
          <p:cNvSpPr/>
          <p:nvPr/>
        </p:nvSpPr>
        <p:spPr>
          <a:xfrm rot="-2700000">
            <a:off x="827834" y="3837045"/>
            <a:ext cx="2355139" cy="2355139"/>
          </a:xfrm>
          <a:custGeom>
            <a:avLst/>
            <a:gdLst/>
            <a:ahLst/>
            <a:cxnLst/>
            <a:rect l="l" t="t" r="r" b="b"/>
            <a:pathLst>
              <a:path w="4724354" h="4724354" extrusionOk="0">
                <a:moveTo>
                  <a:pt x="4724355" y="2362177"/>
                </a:moveTo>
                <a:cubicBezTo>
                  <a:pt x="4724355" y="3666772"/>
                  <a:pt x="3666772" y="4724355"/>
                  <a:pt x="2362177" y="4724355"/>
                </a:cubicBezTo>
                <a:cubicBezTo>
                  <a:pt x="1057583" y="4724355"/>
                  <a:pt x="0" y="3666772"/>
                  <a:pt x="0" y="2362177"/>
                </a:cubicBezTo>
                <a:cubicBezTo>
                  <a:pt x="0" y="1057583"/>
                  <a:pt x="1057583" y="0"/>
                  <a:pt x="2362177" y="0"/>
                </a:cubicBezTo>
                <a:cubicBezTo>
                  <a:pt x="3666772" y="0"/>
                  <a:pt x="4724355" y="1057583"/>
                  <a:pt x="4724355" y="23621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0"/>
          <p:cNvSpPr/>
          <p:nvPr/>
        </p:nvSpPr>
        <p:spPr>
          <a:xfrm>
            <a:off x="825590" y="6697168"/>
            <a:ext cx="2362200" cy="118110"/>
          </a:xfrm>
          <a:custGeom>
            <a:avLst/>
            <a:gdLst/>
            <a:ahLst/>
            <a:cxnLst/>
            <a:rect l="l" t="t" r="r" b="b"/>
            <a:pathLst>
              <a:path w="4724400" h="236219" extrusionOk="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30"/>
          <p:cNvGrpSpPr/>
          <p:nvPr/>
        </p:nvGrpSpPr>
        <p:grpSpPr>
          <a:xfrm>
            <a:off x="1592724" y="4320473"/>
            <a:ext cx="825391" cy="1388275"/>
            <a:chOff x="3083744" y="1423529"/>
            <a:chExt cx="913447" cy="1536382"/>
          </a:xfrm>
        </p:grpSpPr>
        <p:sp>
          <p:nvSpPr>
            <p:cNvPr id="422" name="Google Shape;422;p30"/>
            <p:cNvSpPr/>
            <p:nvPr/>
          </p:nvSpPr>
          <p:spPr>
            <a:xfrm>
              <a:off x="3375209" y="2458896"/>
              <a:ext cx="330517" cy="439102"/>
            </a:xfrm>
            <a:custGeom>
              <a:avLst/>
              <a:gdLst/>
              <a:ahLst/>
              <a:cxnLst/>
              <a:rect l="l" t="t" r="r" b="b"/>
              <a:pathLst>
                <a:path w="330517" h="439102" extrusionOk="0">
                  <a:moveTo>
                    <a:pt x="0" y="0"/>
                  </a:moveTo>
                  <a:lnTo>
                    <a:pt x="330517" y="0"/>
                  </a:lnTo>
                  <a:lnTo>
                    <a:pt x="330517" y="439103"/>
                  </a:lnTo>
                  <a:lnTo>
                    <a:pt x="0" y="439103"/>
                  </a:lnTo>
                  <a:close/>
                </a:path>
              </a:pathLst>
            </a:custGeom>
            <a:solidFill>
              <a:srgbClr val="5648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0"/>
            <p:cNvSpPr/>
            <p:nvPr/>
          </p:nvSpPr>
          <p:spPr>
            <a:xfrm>
              <a:off x="3375209" y="2502711"/>
              <a:ext cx="330517" cy="108584"/>
            </a:xfrm>
            <a:custGeom>
              <a:avLst/>
              <a:gdLst/>
              <a:ahLst/>
              <a:cxnLst/>
              <a:rect l="l" t="t" r="r" b="b"/>
              <a:pathLst>
                <a:path w="330517" h="108584" extrusionOk="0">
                  <a:moveTo>
                    <a:pt x="0" y="40957"/>
                  </a:moveTo>
                  <a:lnTo>
                    <a:pt x="330517" y="0"/>
                  </a:lnTo>
                  <a:lnTo>
                    <a:pt x="330517" y="66675"/>
                  </a:lnTo>
                  <a:lnTo>
                    <a:pt x="0" y="108585"/>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0"/>
            <p:cNvSpPr/>
            <p:nvPr/>
          </p:nvSpPr>
          <p:spPr>
            <a:xfrm>
              <a:off x="3375209" y="2625583"/>
              <a:ext cx="330517" cy="108585"/>
            </a:xfrm>
            <a:custGeom>
              <a:avLst/>
              <a:gdLst/>
              <a:ahLst/>
              <a:cxnLst/>
              <a:rect l="l" t="t" r="r" b="b"/>
              <a:pathLst>
                <a:path w="330517" h="108585" extrusionOk="0">
                  <a:moveTo>
                    <a:pt x="0" y="40958"/>
                  </a:moveTo>
                  <a:cubicBezTo>
                    <a:pt x="110490" y="27623"/>
                    <a:pt x="220027" y="13335"/>
                    <a:pt x="330517" y="0"/>
                  </a:cubicBezTo>
                  <a:cubicBezTo>
                    <a:pt x="330517" y="22860"/>
                    <a:pt x="330517" y="44767"/>
                    <a:pt x="330517" y="67628"/>
                  </a:cubicBezTo>
                  <a:cubicBezTo>
                    <a:pt x="220027" y="80963"/>
                    <a:pt x="110490" y="95250"/>
                    <a:pt x="0" y="108585"/>
                  </a:cubicBezTo>
                  <a:cubicBezTo>
                    <a:pt x="0" y="86678"/>
                    <a:pt x="0" y="63817"/>
                    <a:pt x="0" y="40958"/>
                  </a:cubicBez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0"/>
            <p:cNvSpPr/>
            <p:nvPr/>
          </p:nvSpPr>
          <p:spPr>
            <a:xfrm>
              <a:off x="3375209" y="2748456"/>
              <a:ext cx="330517" cy="109537"/>
            </a:xfrm>
            <a:custGeom>
              <a:avLst/>
              <a:gdLst/>
              <a:ahLst/>
              <a:cxnLst/>
              <a:rect l="l" t="t" r="r" b="b"/>
              <a:pathLst>
                <a:path w="330517" h="109537" extrusionOk="0">
                  <a:moveTo>
                    <a:pt x="0" y="41910"/>
                  </a:moveTo>
                  <a:lnTo>
                    <a:pt x="330517" y="0"/>
                  </a:lnTo>
                  <a:lnTo>
                    <a:pt x="330517" y="67627"/>
                  </a:lnTo>
                  <a:lnTo>
                    <a:pt x="0" y="109538"/>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0"/>
            <p:cNvSpPr/>
            <p:nvPr/>
          </p:nvSpPr>
          <p:spPr>
            <a:xfrm>
              <a:off x="3375209" y="2897999"/>
              <a:ext cx="330517" cy="61912"/>
            </a:xfrm>
            <a:custGeom>
              <a:avLst/>
              <a:gdLst/>
              <a:ahLst/>
              <a:cxnLst/>
              <a:rect l="l" t="t" r="r" b="b"/>
              <a:pathLst>
                <a:path w="330517" h="61912" extrusionOk="0">
                  <a:moveTo>
                    <a:pt x="81915" y="61913"/>
                  </a:moveTo>
                  <a:lnTo>
                    <a:pt x="247650" y="61913"/>
                  </a:lnTo>
                  <a:lnTo>
                    <a:pt x="330517" y="0"/>
                  </a:lnTo>
                  <a:lnTo>
                    <a:pt x="0" y="0"/>
                  </a:lnTo>
                  <a:close/>
                </a:path>
              </a:pathLst>
            </a:custGeom>
            <a:solidFill>
              <a:srgbClr val="544F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0"/>
            <p:cNvSpPr/>
            <p:nvPr/>
          </p:nvSpPr>
          <p:spPr>
            <a:xfrm>
              <a:off x="3083744" y="1423529"/>
              <a:ext cx="913447" cy="1036320"/>
            </a:xfrm>
            <a:custGeom>
              <a:avLst/>
              <a:gdLst/>
              <a:ahLst/>
              <a:cxnLst/>
              <a:rect l="l" t="t" r="r" b="b"/>
              <a:pathLst>
                <a:path w="913447" h="1036320" extrusionOk="0">
                  <a:moveTo>
                    <a:pt x="456247" y="0"/>
                  </a:moveTo>
                  <a:cubicBezTo>
                    <a:pt x="708660" y="0"/>
                    <a:pt x="913447" y="204788"/>
                    <a:pt x="913447" y="457200"/>
                  </a:cubicBezTo>
                  <a:cubicBezTo>
                    <a:pt x="913447" y="613410"/>
                    <a:pt x="835342" y="750570"/>
                    <a:pt x="716280" y="833438"/>
                  </a:cubicBezTo>
                  <a:cubicBezTo>
                    <a:pt x="655320" y="875348"/>
                    <a:pt x="621982" y="940118"/>
                    <a:pt x="621982" y="1014413"/>
                  </a:cubicBezTo>
                  <a:lnTo>
                    <a:pt x="621982" y="1036320"/>
                  </a:lnTo>
                  <a:lnTo>
                    <a:pt x="291465" y="1036320"/>
                  </a:lnTo>
                  <a:lnTo>
                    <a:pt x="291465" y="1014413"/>
                  </a:lnTo>
                  <a:cubicBezTo>
                    <a:pt x="291465" y="940118"/>
                    <a:pt x="258127" y="876300"/>
                    <a:pt x="197167" y="833438"/>
                  </a:cubicBezTo>
                  <a:cubicBezTo>
                    <a:pt x="78105" y="750570"/>
                    <a:pt x="0" y="613410"/>
                    <a:pt x="0" y="457200"/>
                  </a:cubicBezTo>
                  <a:cubicBezTo>
                    <a:pt x="0" y="204788"/>
                    <a:pt x="203835" y="0"/>
                    <a:pt x="456247"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0"/>
            <p:cNvSpPr/>
            <p:nvPr/>
          </p:nvSpPr>
          <p:spPr>
            <a:xfrm>
              <a:off x="3274244" y="1789289"/>
              <a:ext cx="532447" cy="669607"/>
            </a:xfrm>
            <a:custGeom>
              <a:avLst/>
              <a:gdLst/>
              <a:ahLst/>
              <a:cxnLst/>
              <a:rect l="l" t="t" r="r" b="b"/>
              <a:pathLst>
                <a:path w="532447" h="669607" extrusionOk="0">
                  <a:moveTo>
                    <a:pt x="303847" y="669607"/>
                  </a:moveTo>
                  <a:lnTo>
                    <a:pt x="303847" y="228600"/>
                  </a:lnTo>
                  <a:lnTo>
                    <a:pt x="228600" y="228600"/>
                  </a:lnTo>
                  <a:lnTo>
                    <a:pt x="228600" y="669607"/>
                  </a:lnTo>
                  <a:lnTo>
                    <a:pt x="178117" y="669607"/>
                  </a:lnTo>
                  <a:lnTo>
                    <a:pt x="178117" y="228600"/>
                  </a:lnTo>
                  <a:lnTo>
                    <a:pt x="114300" y="228600"/>
                  </a:lnTo>
                  <a:cubicBezTo>
                    <a:pt x="82867" y="228600"/>
                    <a:pt x="54292" y="216217"/>
                    <a:pt x="33338" y="195263"/>
                  </a:cubicBezTo>
                  <a:cubicBezTo>
                    <a:pt x="12382" y="174308"/>
                    <a:pt x="0" y="145733"/>
                    <a:pt x="0" y="114300"/>
                  </a:cubicBezTo>
                  <a:cubicBezTo>
                    <a:pt x="0" y="82867"/>
                    <a:pt x="12382" y="54292"/>
                    <a:pt x="33338" y="33338"/>
                  </a:cubicBezTo>
                  <a:cubicBezTo>
                    <a:pt x="54292" y="12382"/>
                    <a:pt x="82867" y="0"/>
                    <a:pt x="114300" y="0"/>
                  </a:cubicBezTo>
                  <a:cubicBezTo>
                    <a:pt x="145732" y="0"/>
                    <a:pt x="174307" y="12382"/>
                    <a:pt x="195263" y="33338"/>
                  </a:cubicBezTo>
                  <a:cubicBezTo>
                    <a:pt x="216217" y="54292"/>
                    <a:pt x="228600" y="82867"/>
                    <a:pt x="228600" y="114300"/>
                  </a:cubicBezTo>
                  <a:lnTo>
                    <a:pt x="228600" y="178117"/>
                  </a:lnTo>
                  <a:lnTo>
                    <a:pt x="303847" y="178117"/>
                  </a:lnTo>
                  <a:lnTo>
                    <a:pt x="303847" y="114300"/>
                  </a:lnTo>
                  <a:cubicBezTo>
                    <a:pt x="303847" y="82867"/>
                    <a:pt x="316230" y="54292"/>
                    <a:pt x="337185" y="33338"/>
                  </a:cubicBezTo>
                  <a:cubicBezTo>
                    <a:pt x="358140" y="12382"/>
                    <a:pt x="386715" y="0"/>
                    <a:pt x="418147" y="0"/>
                  </a:cubicBezTo>
                  <a:cubicBezTo>
                    <a:pt x="449580" y="0"/>
                    <a:pt x="478155" y="12382"/>
                    <a:pt x="499110" y="33338"/>
                  </a:cubicBezTo>
                  <a:cubicBezTo>
                    <a:pt x="520065" y="54292"/>
                    <a:pt x="532447" y="82867"/>
                    <a:pt x="532447" y="114300"/>
                  </a:cubicBezTo>
                  <a:cubicBezTo>
                    <a:pt x="532447" y="145733"/>
                    <a:pt x="520065" y="174308"/>
                    <a:pt x="499110" y="195263"/>
                  </a:cubicBezTo>
                  <a:cubicBezTo>
                    <a:pt x="478155" y="216217"/>
                    <a:pt x="449580" y="228600"/>
                    <a:pt x="418147" y="228600"/>
                  </a:cubicBezTo>
                  <a:lnTo>
                    <a:pt x="354330" y="228600"/>
                  </a:lnTo>
                  <a:lnTo>
                    <a:pt x="354330" y="669607"/>
                  </a:lnTo>
                  <a:lnTo>
                    <a:pt x="303847" y="669607"/>
                  </a:lnTo>
                  <a:lnTo>
                    <a:pt x="303847" y="669607"/>
                  </a:lnTo>
                  <a:close/>
                  <a:moveTo>
                    <a:pt x="354330" y="114300"/>
                  </a:moveTo>
                  <a:lnTo>
                    <a:pt x="354330" y="178117"/>
                  </a:lnTo>
                  <a:lnTo>
                    <a:pt x="418147" y="178117"/>
                  </a:lnTo>
                  <a:cubicBezTo>
                    <a:pt x="435292" y="178117"/>
                    <a:pt x="451485" y="170497"/>
                    <a:pt x="462915" y="159067"/>
                  </a:cubicBezTo>
                  <a:cubicBezTo>
                    <a:pt x="474345" y="147638"/>
                    <a:pt x="481965" y="131445"/>
                    <a:pt x="481965" y="114300"/>
                  </a:cubicBezTo>
                  <a:cubicBezTo>
                    <a:pt x="481965" y="97155"/>
                    <a:pt x="475297" y="80963"/>
                    <a:pt x="462915" y="69532"/>
                  </a:cubicBezTo>
                  <a:cubicBezTo>
                    <a:pt x="451485" y="58102"/>
                    <a:pt x="435292" y="50482"/>
                    <a:pt x="418147" y="50482"/>
                  </a:cubicBezTo>
                  <a:cubicBezTo>
                    <a:pt x="401003" y="50482"/>
                    <a:pt x="384810" y="57150"/>
                    <a:pt x="373380" y="69532"/>
                  </a:cubicBezTo>
                  <a:cubicBezTo>
                    <a:pt x="360997" y="80963"/>
                    <a:pt x="354330" y="96202"/>
                    <a:pt x="354330" y="114300"/>
                  </a:cubicBezTo>
                  <a:lnTo>
                    <a:pt x="354330" y="114300"/>
                  </a:lnTo>
                  <a:close/>
                  <a:moveTo>
                    <a:pt x="114300" y="178117"/>
                  </a:moveTo>
                  <a:lnTo>
                    <a:pt x="178117" y="178117"/>
                  </a:lnTo>
                  <a:lnTo>
                    <a:pt x="178117" y="114300"/>
                  </a:lnTo>
                  <a:cubicBezTo>
                    <a:pt x="178117" y="97155"/>
                    <a:pt x="171450" y="80963"/>
                    <a:pt x="159067" y="69532"/>
                  </a:cubicBezTo>
                  <a:cubicBezTo>
                    <a:pt x="147638" y="58102"/>
                    <a:pt x="131445" y="50482"/>
                    <a:pt x="114300" y="50482"/>
                  </a:cubicBezTo>
                  <a:cubicBezTo>
                    <a:pt x="97155" y="50482"/>
                    <a:pt x="80963" y="57150"/>
                    <a:pt x="69532" y="69532"/>
                  </a:cubicBezTo>
                  <a:cubicBezTo>
                    <a:pt x="58102" y="80963"/>
                    <a:pt x="50482" y="97155"/>
                    <a:pt x="50482" y="114300"/>
                  </a:cubicBezTo>
                  <a:cubicBezTo>
                    <a:pt x="50482" y="131445"/>
                    <a:pt x="57150" y="147638"/>
                    <a:pt x="69532" y="159067"/>
                  </a:cubicBezTo>
                  <a:cubicBezTo>
                    <a:pt x="80963" y="170497"/>
                    <a:pt x="96202" y="178117"/>
                    <a:pt x="114300" y="1781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9" name="Google Shape;429;p30"/>
          <p:cNvGrpSpPr/>
          <p:nvPr/>
        </p:nvGrpSpPr>
        <p:grpSpPr>
          <a:xfrm>
            <a:off x="920952" y="5815712"/>
            <a:ext cx="2168913" cy="923353"/>
            <a:chOff x="4487664" y="-1392325"/>
            <a:chExt cx="3997997" cy="1702034"/>
          </a:xfrm>
        </p:grpSpPr>
        <p:grpSp>
          <p:nvGrpSpPr>
            <p:cNvPr id="430" name="Google Shape;430;p30"/>
            <p:cNvGrpSpPr/>
            <p:nvPr/>
          </p:nvGrpSpPr>
          <p:grpSpPr>
            <a:xfrm>
              <a:off x="5041805" y="-1392325"/>
              <a:ext cx="2896971" cy="1702034"/>
              <a:chOff x="4692026" y="4370063"/>
              <a:chExt cx="2807959" cy="1649737"/>
            </a:xfrm>
          </p:grpSpPr>
          <p:sp>
            <p:nvSpPr>
              <p:cNvPr id="431" name="Google Shape;431;p30"/>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0"/>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3" name="Google Shape;433;p30"/>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30"/>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0"/>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0"/>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4" name="Rectangle 3"/>
              <p:cNvSpPr/>
              <p:nvPr/>
            </p:nvSpPr>
            <p:spPr>
              <a:xfrm>
                <a:off x="5116681" y="4145246"/>
                <a:ext cx="3490956" cy="627672"/>
              </a:xfrm>
              <a:prstGeom prst="rect">
                <a:avLst/>
              </a:prstGeom>
            </p:spPr>
            <p:txBody>
              <a:bodyPr wrap="none">
                <a:spAutoFit/>
              </a:bodyPr>
              <a:lstStyle/>
              <a:p>
                <a:pPr lvl="0" algn="just">
                  <a:spcAft>
                    <a:spcPts val="2100"/>
                  </a:spcAft>
                </a:pPr>
                <a14:m>
                  <m:oMathPara xmlns:m="http://schemas.openxmlformats.org/officeDocument/2006/math">
                    <m:oMathParaPr>
                      <m:jc m:val="centerGroup"/>
                    </m:oMathParaPr>
                    <m:oMath xmlns:m="http://schemas.openxmlformats.org/officeDocument/2006/math">
                      <m:sSub>
                        <m:sSubPr>
                          <m:ctrlPr>
                            <a:rPr lang="en-US" sz="1600" i="1" smtClean="0">
                              <a:solidFill>
                                <a:schemeClr val="lt1"/>
                              </a:solidFill>
                              <a:highlight>
                                <a:schemeClr val="accent1"/>
                              </a:highlight>
                              <a:latin typeface="Cambria Math" panose="02040503050406030204" pitchFamily="18" charset="0"/>
                            </a:rPr>
                          </m:ctrlPr>
                        </m:sSubPr>
                        <m:e>
                          <m:r>
                            <a:rPr lang="en-US" sz="1600" i="1" smtClean="0">
                              <a:solidFill>
                                <a:schemeClr val="lt1"/>
                              </a:solidFill>
                              <a:highlight>
                                <a:schemeClr val="accent1"/>
                              </a:highlight>
                              <a:latin typeface="Cambria Math" panose="02040503050406030204" pitchFamily="18" charset="0"/>
                              <a:ea typeface="Cambria Math" panose="02040503050406030204" pitchFamily="18" charset="0"/>
                            </a:rPr>
                            <m:t>𝜎</m:t>
                          </m:r>
                        </m:e>
                        <m:sub>
                          <m:r>
                            <a:rPr lang="en-US" sz="1600" b="0" i="1" smtClean="0">
                              <a:solidFill>
                                <a:schemeClr val="lt1"/>
                              </a:solidFill>
                              <a:highlight>
                                <a:schemeClr val="accent1"/>
                              </a:highlight>
                              <a:latin typeface="Cambria Math" panose="02040503050406030204" pitchFamily="18" charset="0"/>
                            </a:rPr>
                            <m:t>𝑖</m:t>
                          </m:r>
                          <m:r>
                            <a:rPr lang="en-US" sz="1600" b="0" i="1" smtClean="0">
                              <a:solidFill>
                                <a:schemeClr val="lt1"/>
                              </a:solidFill>
                              <a:highlight>
                                <a:schemeClr val="accent1"/>
                              </a:highlight>
                              <a:latin typeface="Cambria Math" panose="02040503050406030204" pitchFamily="18" charset="0"/>
                            </a:rPr>
                            <m:t>,</m:t>
                          </m:r>
                          <m:r>
                            <a:rPr lang="en-US" sz="1600" b="0" i="1" smtClean="0">
                              <a:solidFill>
                                <a:schemeClr val="lt1"/>
                              </a:solidFill>
                              <a:highlight>
                                <a:schemeClr val="accent1"/>
                              </a:highlight>
                              <a:latin typeface="Cambria Math" panose="02040503050406030204" pitchFamily="18" charset="0"/>
                            </a:rPr>
                            <m:t>𝑗</m:t>
                          </m:r>
                        </m:sub>
                      </m:sSub>
                      <m:d>
                        <m:dPr>
                          <m:ctrlPr>
                            <a:rPr lang="en-US" sz="1600" b="0" i="1" smtClean="0">
                              <a:solidFill>
                                <a:schemeClr val="lt1"/>
                              </a:solidFill>
                              <a:highlight>
                                <a:schemeClr val="accent1"/>
                              </a:highlight>
                              <a:latin typeface="Cambria Math" panose="02040503050406030204" pitchFamily="18" charset="0"/>
                            </a:rPr>
                          </m:ctrlPr>
                        </m:dPr>
                        <m:e>
                          <m:r>
                            <a:rPr lang="en-US" sz="1600" b="0" i="1" smtClean="0">
                              <a:solidFill>
                                <a:schemeClr val="lt1"/>
                              </a:solidFill>
                              <a:highlight>
                                <a:schemeClr val="accent1"/>
                              </a:highlight>
                              <a:latin typeface="Cambria Math" panose="02040503050406030204" pitchFamily="18" charset="0"/>
                            </a:rPr>
                            <m:t>𝑡</m:t>
                          </m:r>
                          <m:r>
                            <a:rPr lang="en-US" sz="1600" b="0" i="1" smtClean="0">
                              <a:solidFill>
                                <a:schemeClr val="lt1"/>
                              </a:solidFill>
                              <a:highlight>
                                <a:schemeClr val="accent1"/>
                              </a:highlight>
                              <a:latin typeface="Cambria Math" panose="02040503050406030204" pitchFamily="18" charset="0"/>
                            </a:rPr>
                            <m:t>+1</m:t>
                          </m:r>
                        </m:e>
                      </m:d>
                      <m:r>
                        <a:rPr lang="en-US" sz="1600" b="0" i="1" smtClean="0">
                          <a:solidFill>
                            <a:schemeClr val="lt1"/>
                          </a:solidFill>
                          <a:highlight>
                            <a:schemeClr val="accent1"/>
                          </a:highlight>
                          <a:latin typeface="Cambria Math" panose="02040503050406030204" pitchFamily="18" charset="0"/>
                        </a:rPr>
                        <m:t>= </m:t>
                      </m:r>
                      <m:r>
                        <a:rPr lang="en-US" sz="1600" b="0" i="1" smtClean="0">
                          <a:solidFill>
                            <a:schemeClr val="lt1"/>
                          </a:solidFill>
                          <a:highlight>
                            <a:schemeClr val="accent1"/>
                          </a:highlight>
                          <a:latin typeface="Cambria Math" panose="02040503050406030204" pitchFamily="18" charset="0"/>
                        </a:rPr>
                        <m:t>𝜙</m:t>
                      </m:r>
                      <m:r>
                        <a:rPr lang="en-US" sz="1600" b="0" i="1" smtClean="0">
                          <a:solidFill>
                            <a:schemeClr val="lt1"/>
                          </a:solidFill>
                          <a:highlight>
                            <a:schemeClr val="accent1"/>
                          </a:highlight>
                          <a:latin typeface="Cambria Math" panose="02040503050406030204" pitchFamily="18" charset="0"/>
                        </a:rPr>
                        <m:t>(</m:t>
                      </m:r>
                      <m:sSub>
                        <m:sSubPr>
                          <m:ctrlPr>
                            <a:rPr lang="en-US" sz="1600" b="0" i="1" smtClean="0">
                              <a:solidFill>
                                <a:schemeClr val="lt1"/>
                              </a:solidFill>
                              <a:highlight>
                                <a:schemeClr val="accent1"/>
                              </a:highlight>
                              <a:latin typeface="Cambria Math" panose="02040503050406030204" pitchFamily="18" charset="0"/>
                            </a:rPr>
                          </m:ctrlPr>
                        </m:sSubPr>
                        <m:e>
                          <m:r>
                            <a:rPr lang="en-US" sz="1600" b="0" i="1" smtClean="0">
                              <a:solidFill>
                                <a:schemeClr val="lt1"/>
                              </a:solidFill>
                              <a:highlight>
                                <a:schemeClr val="accent1"/>
                              </a:highlight>
                              <a:latin typeface="Cambria Math" panose="02040503050406030204" pitchFamily="18" charset="0"/>
                              <a:ea typeface="Cambria Math" panose="02040503050406030204" pitchFamily="18" charset="0"/>
                            </a:rPr>
                            <m:t>𝜎</m:t>
                          </m:r>
                        </m:e>
                        <m:sub>
                          <m:r>
                            <a:rPr lang="en-US" sz="1600" b="0" i="1" smtClean="0">
                              <a:solidFill>
                                <a:schemeClr val="lt1"/>
                              </a:solidFill>
                              <a:highlight>
                                <a:schemeClr val="accent1"/>
                              </a:highlight>
                              <a:latin typeface="Cambria Math" panose="02040503050406030204" pitchFamily="18" charset="0"/>
                            </a:rPr>
                            <m:t>𝑖𝑘</m:t>
                          </m:r>
                          <m:r>
                            <a:rPr lang="en-US" sz="1600" b="0" i="1" smtClean="0">
                              <a:solidFill>
                                <a:schemeClr val="lt1"/>
                              </a:solidFill>
                              <a:highlight>
                                <a:schemeClr val="accent1"/>
                              </a:highlight>
                              <a:latin typeface="Cambria Math" panose="02040503050406030204" pitchFamily="18" charset="0"/>
                            </a:rPr>
                            <m:t>, </m:t>
                          </m:r>
                          <m:r>
                            <a:rPr lang="en-US" sz="1600" b="0" i="1" smtClean="0">
                              <a:solidFill>
                                <a:schemeClr val="lt1"/>
                              </a:solidFill>
                              <a:highlight>
                                <a:schemeClr val="accent1"/>
                              </a:highlight>
                              <a:latin typeface="Cambria Math" panose="02040503050406030204" pitchFamily="18" charset="0"/>
                            </a:rPr>
                            <m:t>𝑙</m:t>
                          </m:r>
                        </m:sub>
                      </m:sSub>
                      <m:r>
                        <a:rPr lang="en-US" sz="1600" b="0" i="1" smtClean="0">
                          <a:solidFill>
                            <a:schemeClr val="lt1"/>
                          </a:solidFill>
                          <a:highlight>
                            <a:schemeClr val="accent1"/>
                          </a:highlight>
                          <a:latin typeface="Cambria Math" panose="02040503050406030204" pitchFamily="18" charset="0"/>
                        </a:rPr>
                        <m:t>|</m:t>
                      </m:r>
                      <m:d>
                        <m:dPr>
                          <m:begChr m:val="|"/>
                          <m:endChr m:val="|"/>
                          <m:ctrlPr>
                            <a:rPr lang="en-US" sz="1600" b="0" i="1" smtClean="0">
                              <a:solidFill>
                                <a:schemeClr val="lt1"/>
                              </a:solidFill>
                              <a:highlight>
                                <a:schemeClr val="accent1"/>
                              </a:highlight>
                              <a:latin typeface="Cambria Math" panose="02040503050406030204" pitchFamily="18" charset="0"/>
                            </a:rPr>
                          </m:ctrlPr>
                        </m:dPr>
                        <m:e>
                          <m:r>
                            <a:rPr lang="en-US" sz="1600" b="0" i="1" smtClean="0">
                              <a:solidFill>
                                <a:schemeClr val="lt1"/>
                              </a:solidFill>
                              <a:highlight>
                                <a:schemeClr val="accent1"/>
                              </a:highlight>
                              <a:latin typeface="Cambria Math" panose="02040503050406030204" pitchFamily="18" charset="0"/>
                            </a:rPr>
                            <m:t>(</m:t>
                          </m:r>
                          <m:r>
                            <a:rPr lang="en-US" sz="1600" b="0" i="1" smtClean="0">
                              <a:solidFill>
                                <a:schemeClr val="lt1"/>
                              </a:solidFill>
                              <a:highlight>
                                <a:schemeClr val="accent1"/>
                              </a:highlight>
                              <a:latin typeface="Cambria Math" panose="02040503050406030204" pitchFamily="18" charset="0"/>
                            </a:rPr>
                            <m:t>𝑘</m:t>
                          </m:r>
                          <m:r>
                            <a:rPr lang="en-US" sz="1600" b="0" i="1" smtClean="0">
                              <a:solidFill>
                                <a:schemeClr val="lt1"/>
                              </a:solidFill>
                              <a:highlight>
                                <a:schemeClr val="accent1"/>
                              </a:highlight>
                              <a:latin typeface="Cambria Math" panose="02040503050406030204" pitchFamily="18" charset="0"/>
                            </a:rPr>
                            <m:t>, </m:t>
                          </m:r>
                          <m:r>
                            <a:rPr lang="en-US" sz="1600" b="0" i="1" smtClean="0">
                              <a:solidFill>
                                <a:schemeClr val="lt1"/>
                              </a:solidFill>
                              <a:highlight>
                                <a:schemeClr val="accent1"/>
                              </a:highlight>
                              <a:latin typeface="Cambria Math" panose="02040503050406030204" pitchFamily="18" charset="0"/>
                            </a:rPr>
                            <m:t>𝑙</m:t>
                          </m:r>
                          <m:r>
                            <a:rPr lang="en-US" sz="1600" b="0" i="1" smtClean="0">
                              <a:solidFill>
                                <a:schemeClr val="lt1"/>
                              </a:solidFill>
                              <a:highlight>
                                <a:schemeClr val="accent1"/>
                              </a:highlight>
                              <a:latin typeface="Cambria Math" panose="02040503050406030204" pitchFamily="18" charset="0"/>
                            </a:rPr>
                            <m:t>)</m:t>
                          </m:r>
                        </m:e>
                      </m:d>
                      <m:r>
                        <a:rPr lang="en-US" sz="1600" b="0" i="1" smtClean="0">
                          <a:solidFill>
                            <a:schemeClr val="lt1"/>
                          </a:solidFill>
                          <a:highlight>
                            <a:schemeClr val="accent1"/>
                          </a:highlight>
                          <a:latin typeface="Cambria Math" panose="02040503050406030204" pitchFamily="18" charset="0"/>
                          <a:ea typeface="Cambria Math" panose="02040503050406030204" pitchFamily="18" charset="0"/>
                        </a:rPr>
                        <m:t>𝜖</m:t>
                      </m:r>
                      <m:r>
                        <a:rPr lang="en-US" sz="1600" b="0" i="1" smtClean="0">
                          <a:solidFill>
                            <a:schemeClr val="lt1"/>
                          </a:solidFill>
                          <a:highlight>
                            <a:schemeClr val="accent1"/>
                          </a:highlight>
                          <a:latin typeface="Cambria Math" panose="02040503050406030204" pitchFamily="18" charset="0"/>
                          <a:ea typeface="Cambria Math" panose="02040503050406030204" pitchFamily="18" charset="0"/>
                        </a:rPr>
                        <m:t> </m:t>
                      </m:r>
                      <m:r>
                        <a:rPr lang="en-US" sz="1600" b="0" i="1" smtClean="0">
                          <a:solidFill>
                            <a:schemeClr val="lt1"/>
                          </a:solidFill>
                          <a:highlight>
                            <a:schemeClr val="accent1"/>
                          </a:highlight>
                          <a:latin typeface="Cambria Math" panose="02040503050406030204" pitchFamily="18" charset="0"/>
                          <a:ea typeface="Cambria Math" panose="02040503050406030204" pitchFamily="18" charset="0"/>
                        </a:rPr>
                        <m:t>𝑁</m:t>
                      </m:r>
                      <m:r>
                        <a:rPr lang="ru-RU" sz="1600" b="0" i="1" smtClean="0">
                          <a:solidFill>
                            <a:schemeClr val="lt1"/>
                          </a:solidFill>
                          <a:highlight>
                            <a:schemeClr val="accent1"/>
                          </a:highlight>
                          <a:latin typeface="Cambria Math" panose="02040503050406030204" pitchFamily="18" charset="0"/>
                          <a:ea typeface="Cambria Math" panose="02040503050406030204" pitchFamily="18" charset="0"/>
                        </a:rPr>
                        <m:t>(</m:t>
                      </m:r>
                      <m:r>
                        <a:rPr lang="en-US" sz="1600" b="0" i="1" smtClean="0">
                          <a:solidFill>
                            <a:schemeClr val="lt1"/>
                          </a:solidFill>
                          <a:highlight>
                            <a:schemeClr val="accent1"/>
                          </a:highlight>
                          <a:latin typeface="Cambria Math" panose="02040503050406030204" pitchFamily="18" charset="0"/>
                          <a:ea typeface="Cambria Math" panose="02040503050406030204" pitchFamily="18" charset="0"/>
                        </a:rPr>
                        <m:t>𝑖</m:t>
                      </m:r>
                      <m:r>
                        <a:rPr lang="en-US" sz="1600" b="0" i="1" smtClean="0">
                          <a:solidFill>
                            <a:schemeClr val="lt1"/>
                          </a:solidFill>
                          <a:highlight>
                            <a:schemeClr val="accent1"/>
                          </a:highlight>
                          <a:latin typeface="Cambria Math" panose="02040503050406030204" pitchFamily="18" charset="0"/>
                          <a:ea typeface="Cambria Math" panose="02040503050406030204" pitchFamily="18" charset="0"/>
                        </a:rPr>
                        <m:t>, </m:t>
                      </m:r>
                      <m:r>
                        <a:rPr lang="en-US" sz="1600" b="0" i="1" smtClean="0">
                          <a:solidFill>
                            <a:schemeClr val="lt1"/>
                          </a:solidFill>
                          <a:highlight>
                            <a:schemeClr val="accent1"/>
                          </a:highlight>
                          <a:latin typeface="Cambria Math" panose="02040503050406030204" pitchFamily="18" charset="0"/>
                          <a:ea typeface="Cambria Math" panose="02040503050406030204" pitchFamily="18" charset="0"/>
                        </a:rPr>
                        <m:t>𝑗</m:t>
                      </m:r>
                      <m:r>
                        <a:rPr lang="ru-RU" sz="1600" b="0" i="1" smtClean="0">
                          <a:solidFill>
                            <a:schemeClr val="lt1"/>
                          </a:solidFill>
                          <a:highlight>
                            <a:schemeClr val="accent1"/>
                          </a:highlight>
                          <a:latin typeface="Cambria Math" panose="02040503050406030204" pitchFamily="18" charset="0"/>
                          <a:ea typeface="Cambria Math" panose="02040503050406030204" pitchFamily="18" charset="0"/>
                        </a:rPr>
                        <m:t>)</m:t>
                      </m:r>
                      <m:r>
                        <a:rPr lang="en-US" sz="1600" b="0" i="1" smtClean="0">
                          <a:solidFill>
                            <a:schemeClr val="lt1"/>
                          </a:solidFill>
                          <a:highlight>
                            <a:schemeClr val="accent1"/>
                          </a:highlight>
                          <a:latin typeface="Cambria Math" panose="02040503050406030204" pitchFamily="18" charset="0"/>
                        </a:rPr>
                        <m:t>) </m:t>
                      </m:r>
                    </m:oMath>
                  </m:oMathPara>
                </a14:m>
                <a:endParaRPr lang="en-US" sz="1600" dirty="0">
                  <a:solidFill>
                    <a:schemeClr val="lt1"/>
                  </a:solidFill>
                  <a:highlight>
                    <a:schemeClr val="accent1"/>
                  </a:highlight>
                </a:endParaRPr>
              </a:p>
            </p:txBody>
          </p:sp>
        </mc:Choice>
        <mc:Fallback xmlns="">
          <p:sp>
            <p:nvSpPr>
              <p:cNvPr id="4" name="Rectangle 3"/>
              <p:cNvSpPr>
                <a:spLocks noRot="1" noChangeAspect="1" noMove="1" noResize="1" noEditPoints="1" noAdjustHandles="1" noChangeArrowheads="1" noChangeShapeType="1" noTextEdit="1"/>
              </p:cNvSpPr>
              <p:nvPr/>
            </p:nvSpPr>
            <p:spPr>
              <a:xfrm>
                <a:off x="5116681" y="4145246"/>
                <a:ext cx="3490956" cy="627672"/>
              </a:xfrm>
              <a:prstGeom prst="rect">
                <a:avLst/>
              </a:prstGeom>
              <a:blipFill>
                <a:blip r:embed="rId5"/>
                <a:stretch>
                  <a:fillRect/>
                </a:stretch>
              </a:blipFill>
            </p:spPr>
            <p:txBody>
              <a:bodyPr/>
              <a:lstStyle/>
              <a:p>
                <a:r>
                  <a:rPr lang="en-US">
                    <a:noFill/>
                  </a:rPr>
                  <a:t> </a:t>
                </a:r>
              </a:p>
            </p:txBody>
          </p:sp>
        </mc:Fallback>
      </mc:AlternateContent>
      <p:sp>
        <p:nvSpPr>
          <p:cNvPr id="31" name="Google Shape;414;p30"/>
          <p:cNvSpPr txBox="1">
            <a:spLocks/>
          </p:cNvSpPr>
          <p:nvPr/>
        </p:nvSpPr>
        <p:spPr>
          <a:xfrm>
            <a:off x="8579881" y="4103973"/>
            <a:ext cx="3500895" cy="923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1pPr>
            <a:lvl2pPr marL="914400" marR="0" lvl="1"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2pPr>
            <a:lvl3pPr marL="1371600" marR="0" lvl="2"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3pPr>
            <a:lvl4pPr marL="1828800" marR="0" lvl="3"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4pPr>
            <a:lvl5pPr marL="2286000" marR="0" lvl="4"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5pPr>
            <a:lvl6pPr marL="2743200" marR="0" lvl="5"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6pPr>
            <a:lvl7pPr marL="3200400" marR="0" lvl="6"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7pPr>
            <a:lvl8pPr marL="3657600" marR="0" lvl="7"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8pPr>
            <a:lvl9pPr marL="4114800" marR="0" lvl="8" indent="-317500" algn="l" rtl="0">
              <a:lnSpc>
                <a:spcPct val="115000"/>
              </a:lnSpc>
              <a:spcBef>
                <a:spcPts val="2100"/>
              </a:spcBef>
              <a:spcAft>
                <a:spcPts val="210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9pPr>
          </a:lstStyle>
          <a:p>
            <a:pPr marL="0" indent="0" algn="just">
              <a:buNone/>
            </a:pPr>
            <a:r>
              <a:rPr lang="uk-UA" dirty="0"/>
              <a:t>д</a:t>
            </a:r>
            <a:r>
              <a:rPr lang="ru-RU" dirty="0" smtClean="0"/>
              <a:t>е</a:t>
            </a:r>
            <a:r>
              <a:rPr lang="en-US" dirty="0" smtClean="0"/>
              <a:t> N - </a:t>
            </a:r>
            <a:r>
              <a:rPr lang="ru-RU" dirty="0"/>
              <a:t>деяка околиця </a:t>
            </a:r>
            <a:r>
              <a:rPr lang="ru-RU" dirty="0" smtClean="0"/>
              <a:t>точки</a:t>
            </a:r>
            <a:r>
              <a:rPr lang="en-US" dirty="0" smtClean="0"/>
              <a:t> (</a:t>
            </a:r>
            <a:r>
              <a:rPr lang="en-US" dirty="0" err="1"/>
              <a:t>i,j</a:t>
            </a:r>
            <a:r>
              <a:rPr lang="en-US" dirty="0"/>
              <a:t>). </a:t>
            </a:r>
            <a:endParaRPr lang="ru-RU" dirty="0"/>
          </a:p>
        </p:txBody>
      </p:sp>
      <mc:AlternateContent xmlns:mc="http://schemas.openxmlformats.org/markup-compatibility/2006" xmlns:a14="http://schemas.microsoft.com/office/drawing/2010/main">
        <mc:Choice Requires="a14">
          <p:sp>
            <p:nvSpPr>
              <p:cNvPr id="32" name="Google Shape;417;p30"/>
              <p:cNvSpPr txBox="1">
                <a:spLocks/>
              </p:cNvSpPr>
              <p:nvPr/>
            </p:nvSpPr>
            <p:spPr>
              <a:xfrm>
                <a:off x="5116681" y="5496798"/>
                <a:ext cx="1509994"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1pPr>
                <a:lvl2pPr marL="914400" marR="0" lvl="1"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2pPr>
                <a:lvl3pPr marL="1371600" marR="0" lvl="2"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3pPr>
                <a:lvl4pPr marL="1828800" marR="0" lvl="3"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4pPr>
                <a:lvl5pPr marL="2286000" marR="0" lvl="4"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5pPr>
                <a:lvl6pPr marL="2743200" marR="0" lvl="5"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6pPr>
                <a:lvl7pPr marL="3200400" marR="0" lvl="6"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7pPr>
                <a:lvl8pPr marL="3657600" marR="0" lvl="7"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8pPr>
                <a:lvl9pPr marL="4114800" marR="0" lvl="8" indent="-349250" algn="l" rtl="0">
                  <a:lnSpc>
                    <a:spcPct val="115000"/>
                  </a:lnSpc>
                  <a:spcBef>
                    <a:spcPts val="2100"/>
                  </a:spcBef>
                  <a:spcAft>
                    <a:spcPts val="210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9pPr>
              </a:lstStyle>
              <a:p>
                <a:pPr marL="0" indent="0" algn="just">
                  <a:spcAft>
                    <a:spcPts val="2100"/>
                  </a:spcAft>
                </a:pPr>
                <a14:m>
                  <m:oMathPara xmlns:m="http://schemas.openxmlformats.org/officeDocument/2006/math">
                    <m:oMathParaPr>
                      <m:jc m:val="centerGroup"/>
                    </m:oMathParaPr>
                    <m:oMath xmlns:m="http://schemas.openxmlformats.org/officeDocument/2006/math">
                      <m:sSub>
                        <m:sSubPr>
                          <m:ctrlPr>
                            <a:rPr lang="en-US" sz="2000" i="1" smtClean="0">
                              <a:solidFill>
                                <a:schemeClr val="lt1"/>
                              </a:solidFill>
                              <a:highlight>
                                <a:schemeClr val="accent1"/>
                              </a:highlight>
                              <a:latin typeface="Cambria Math" panose="02040503050406030204" pitchFamily="18" charset="0"/>
                            </a:rPr>
                          </m:ctrlPr>
                        </m:sSubPr>
                        <m:e>
                          <m:r>
                            <a:rPr lang="en-US" sz="2000" b="1" i="1" smtClean="0">
                              <a:solidFill>
                                <a:schemeClr val="lt1"/>
                              </a:solidFill>
                              <a:highlight>
                                <a:schemeClr val="accent1"/>
                              </a:highlight>
                              <a:latin typeface="Cambria Math" panose="02040503050406030204" pitchFamily="18" charset="0"/>
                            </a:rPr>
                            <m:t>𝑵</m:t>
                          </m:r>
                        </m:e>
                        <m:sub>
                          <m:r>
                            <a:rPr lang="en-US" sz="2000" b="1" i="1" smtClean="0">
                              <a:solidFill>
                                <a:schemeClr val="lt1"/>
                              </a:solidFill>
                              <a:highlight>
                                <a:schemeClr val="accent1"/>
                              </a:highlight>
                              <a:latin typeface="Cambria Math" panose="02040503050406030204" pitchFamily="18" charset="0"/>
                            </a:rPr>
                            <m:t>𝒓</m:t>
                          </m:r>
                        </m:sub>
                      </m:sSub>
                      <m:r>
                        <a:rPr lang="en-US" sz="2000" b="1" i="1" smtClean="0">
                          <a:solidFill>
                            <a:schemeClr val="lt1"/>
                          </a:solidFill>
                          <a:highlight>
                            <a:schemeClr val="accent1"/>
                          </a:highlight>
                          <a:latin typeface="Cambria Math" panose="02040503050406030204" pitchFamily="18" charset="0"/>
                        </a:rPr>
                        <m:t>=</m:t>
                      </m:r>
                      <m:sSup>
                        <m:sSupPr>
                          <m:ctrlPr>
                            <a:rPr lang="en-US" sz="2000" b="1" i="1" smtClean="0">
                              <a:solidFill>
                                <a:schemeClr val="lt1"/>
                              </a:solidFill>
                              <a:highlight>
                                <a:schemeClr val="accent1"/>
                              </a:highlight>
                              <a:latin typeface="Cambria Math" panose="02040503050406030204" pitchFamily="18" charset="0"/>
                            </a:rPr>
                          </m:ctrlPr>
                        </m:sSupPr>
                        <m:e>
                          <m:r>
                            <a:rPr lang="en-US" sz="2000" b="1" i="1" smtClean="0">
                              <a:solidFill>
                                <a:schemeClr val="lt1"/>
                              </a:solidFill>
                              <a:highlight>
                                <a:schemeClr val="accent1"/>
                              </a:highlight>
                              <a:latin typeface="Cambria Math" panose="02040503050406030204" pitchFamily="18" charset="0"/>
                              <a:ea typeface="Cambria Math" panose="02040503050406030204" pitchFamily="18" charset="0"/>
                            </a:rPr>
                            <m:t>𝝈</m:t>
                          </m:r>
                        </m:e>
                        <m:sup>
                          <m:sSup>
                            <m:sSupPr>
                              <m:ctrlPr>
                                <a:rPr lang="en-US" sz="2000" b="1" i="1" smtClean="0">
                                  <a:solidFill>
                                    <a:schemeClr val="lt1"/>
                                  </a:solidFill>
                                  <a:highlight>
                                    <a:schemeClr val="accent1"/>
                                  </a:highlight>
                                  <a:latin typeface="Cambria Math" panose="02040503050406030204" pitchFamily="18" charset="0"/>
                                </a:rPr>
                              </m:ctrlPr>
                            </m:sSupPr>
                            <m:e>
                              <m:r>
                                <a:rPr lang="en-US" sz="2000" b="1" i="1" smtClean="0">
                                  <a:solidFill>
                                    <a:schemeClr val="lt1"/>
                                  </a:solidFill>
                                  <a:highlight>
                                    <a:schemeClr val="accent1"/>
                                  </a:highlight>
                                  <a:latin typeface="Cambria Math" panose="02040503050406030204" pitchFamily="18" charset="0"/>
                                  <a:ea typeface="Cambria Math" panose="02040503050406030204" pitchFamily="18" charset="0"/>
                                </a:rPr>
                                <m:t>𝝈</m:t>
                              </m:r>
                            </m:e>
                            <m:sup>
                              <m:r>
                                <a:rPr lang="en-US" sz="2000" b="1" i="1" smtClean="0">
                                  <a:solidFill>
                                    <a:schemeClr val="lt1"/>
                                  </a:solidFill>
                                  <a:highlight>
                                    <a:schemeClr val="accent1"/>
                                  </a:highlight>
                                  <a:latin typeface="Cambria Math" panose="02040503050406030204" pitchFamily="18" charset="0"/>
                                </a:rPr>
                                <m:t>𝒏</m:t>
                              </m:r>
                            </m:sup>
                          </m:sSup>
                        </m:sup>
                      </m:sSup>
                    </m:oMath>
                  </m:oMathPara>
                </a14:m>
                <a:endParaRPr lang="en-US" sz="2000" dirty="0">
                  <a:solidFill>
                    <a:schemeClr val="lt1"/>
                  </a:solidFill>
                  <a:highlight>
                    <a:schemeClr val="accent1"/>
                  </a:highlight>
                </a:endParaRPr>
              </a:p>
            </p:txBody>
          </p:sp>
        </mc:Choice>
        <mc:Fallback xmlns="">
          <p:sp>
            <p:nvSpPr>
              <p:cNvPr id="32" name="Google Shape;417;p30"/>
              <p:cNvSpPr txBox="1">
                <a:spLocks noRot="1" noChangeAspect="1" noMove="1" noResize="1" noEditPoints="1" noAdjustHandles="1" noChangeArrowheads="1" noChangeShapeType="1" noTextEdit="1"/>
              </p:cNvSpPr>
              <p:nvPr/>
            </p:nvSpPr>
            <p:spPr>
              <a:xfrm>
                <a:off x="5116681" y="5496798"/>
                <a:ext cx="1509994" cy="606900"/>
              </a:xfrm>
              <a:prstGeom prst="rect">
                <a:avLst/>
              </a:prstGeom>
              <a:blipFill>
                <a:blip r:embed="rId6"/>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1"/>
          <p:cNvSpPr txBox="1">
            <a:spLocks noGrp="1"/>
          </p:cNvSpPr>
          <p:nvPr>
            <p:ph type="title"/>
          </p:nvPr>
        </p:nvSpPr>
        <p:spPr>
          <a:xfrm>
            <a:off x="2493450" y="2732700"/>
            <a:ext cx="7205100" cy="2295300"/>
          </a:xfrm>
          <a:prstGeom prst="rect">
            <a:avLst/>
          </a:prstGeom>
        </p:spPr>
        <p:txBody>
          <a:bodyPr spcFirstLastPara="1" wrap="square" lIns="121900" tIns="121900" rIns="121900" bIns="121900" anchor="b" anchorCtr="0">
            <a:noAutofit/>
          </a:bodyPr>
          <a:lstStyle/>
          <a:p>
            <a:pPr marL="0" lvl="0" indent="0" algn="ctr" rtl="0">
              <a:lnSpc>
                <a:spcPct val="100000"/>
              </a:lnSpc>
              <a:spcBef>
                <a:spcPts val="0"/>
              </a:spcBef>
              <a:spcAft>
                <a:spcPts val="0"/>
              </a:spcAft>
              <a:buNone/>
            </a:pPr>
            <a:r>
              <a:rPr lang="uk-UA" dirty="0" smtClean="0">
                <a:solidFill>
                  <a:schemeClr val="dk2"/>
                </a:solidFill>
                <a:latin typeface="Comic Sans MS" panose="030F0702030302020204" pitchFamily="66" charset="0"/>
              </a:rPr>
              <a:t>Класифікація</a:t>
            </a:r>
            <a:endParaRPr dirty="0">
              <a:solidFill>
                <a:schemeClr val="dk2"/>
              </a:solidFill>
              <a:latin typeface="Comic Sans MS" panose="030F0702030302020204" pitchFamily="66" charset="0"/>
            </a:endParaRPr>
          </a:p>
        </p:txBody>
      </p:sp>
      <p:sp>
        <p:nvSpPr>
          <p:cNvPr id="442" name="Google Shape;442;p31"/>
          <p:cNvSpPr txBox="1">
            <a:spLocks noGrp="1"/>
          </p:cNvSpPr>
          <p:nvPr>
            <p:ph type="body" idx="1"/>
          </p:nvPr>
        </p:nvSpPr>
        <p:spPr>
          <a:xfrm>
            <a:off x="1001850" y="5334000"/>
            <a:ext cx="10249500" cy="10443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uk-UA" dirty="0" smtClean="0">
                <a:solidFill>
                  <a:schemeClr val="lt1"/>
                </a:solidFill>
                <a:highlight>
                  <a:schemeClr val="accent1"/>
                </a:highlight>
              </a:rPr>
              <a:t>В розділі розглянуті класифікації клатинних автоматів в залежності від різних ознак</a:t>
            </a:r>
            <a:r>
              <a:rPr lang="en" dirty="0" smtClean="0">
                <a:solidFill>
                  <a:schemeClr val="lt1"/>
                </a:solidFill>
                <a:highlight>
                  <a:schemeClr val="accent1"/>
                </a:highlight>
              </a:rPr>
              <a:t>.</a:t>
            </a:r>
            <a:endParaRPr dirty="0">
              <a:solidFill>
                <a:schemeClr val="lt1"/>
              </a:solidFill>
              <a:highlight>
                <a:schemeClr val="accent1"/>
              </a:highlight>
            </a:endParaRPr>
          </a:p>
        </p:txBody>
      </p:sp>
      <p:sp>
        <p:nvSpPr>
          <p:cNvPr id="4" name="Google Shape;357;p26"/>
          <p:cNvSpPr txBox="1">
            <a:spLocks/>
          </p:cNvSpPr>
          <p:nvPr/>
        </p:nvSpPr>
        <p:spPr>
          <a:xfrm>
            <a:off x="149358" y="926400"/>
            <a:ext cx="3653700" cy="18063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0"/>
              <a:buFont typeface="Patrick Hand"/>
              <a:buNone/>
              <a:defRPr sz="8000" b="1" i="0" u="none" strike="noStrike" cap="none">
                <a:solidFill>
                  <a:schemeClr val="dk2"/>
                </a:solidFill>
                <a:latin typeface="Patrick Hand"/>
                <a:ea typeface="Patrick Hand"/>
                <a:cs typeface="Patrick Hand"/>
                <a:sym typeface="Patrick Hand"/>
              </a:defRPr>
            </a:lvl1pPr>
            <a:lvl2pPr marR="0" lvl="1" algn="ctr" rtl="0">
              <a:lnSpc>
                <a:spcPct val="100000"/>
              </a:lnSpc>
              <a:spcBef>
                <a:spcPts val="0"/>
              </a:spcBef>
              <a:spcAft>
                <a:spcPts val="0"/>
              </a:spcAft>
              <a:buClr>
                <a:schemeClr val="dk1"/>
              </a:buClr>
              <a:buSzPts val="8000"/>
              <a:buFont typeface="Bangers"/>
              <a:buNone/>
              <a:defRPr sz="8000" b="0" i="0" u="none" strike="noStrike" cap="none">
                <a:solidFill>
                  <a:schemeClr val="dk1"/>
                </a:solidFill>
                <a:latin typeface="Bangers"/>
                <a:ea typeface="Bangers"/>
                <a:cs typeface="Bangers"/>
                <a:sym typeface="Bangers"/>
              </a:defRPr>
            </a:lvl2pPr>
            <a:lvl3pPr marR="0" lvl="2" algn="ctr" rtl="0">
              <a:lnSpc>
                <a:spcPct val="100000"/>
              </a:lnSpc>
              <a:spcBef>
                <a:spcPts val="0"/>
              </a:spcBef>
              <a:spcAft>
                <a:spcPts val="0"/>
              </a:spcAft>
              <a:buClr>
                <a:schemeClr val="dk1"/>
              </a:buClr>
              <a:buSzPts val="8000"/>
              <a:buFont typeface="Bangers"/>
              <a:buNone/>
              <a:defRPr sz="8000" b="0" i="0" u="none" strike="noStrike" cap="none">
                <a:solidFill>
                  <a:schemeClr val="dk1"/>
                </a:solidFill>
                <a:latin typeface="Bangers"/>
                <a:ea typeface="Bangers"/>
                <a:cs typeface="Bangers"/>
                <a:sym typeface="Bangers"/>
              </a:defRPr>
            </a:lvl3pPr>
            <a:lvl4pPr marR="0" lvl="3" algn="ctr" rtl="0">
              <a:lnSpc>
                <a:spcPct val="100000"/>
              </a:lnSpc>
              <a:spcBef>
                <a:spcPts val="0"/>
              </a:spcBef>
              <a:spcAft>
                <a:spcPts val="0"/>
              </a:spcAft>
              <a:buClr>
                <a:schemeClr val="dk1"/>
              </a:buClr>
              <a:buSzPts val="8000"/>
              <a:buFont typeface="Bangers"/>
              <a:buNone/>
              <a:defRPr sz="8000" b="0" i="0" u="none" strike="noStrike" cap="none">
                <a:solidFill>
                  <a:schemeClr val="dk1"/>
                </a:solidFill>
                <a:latin typeface="Bangers"/>
                <a:ea typeface="Bangers"/>
                <a:cs typeface="Bangers"/>
                <a:sym typeface="Bangers"/>
              </a:defRPr>
            </a:lvl4pPr>
            <a:lvl5pPr marR="0" lvl="4" algn="ctr" rtl="0">
              <a:lnSpc>
                <a:spcPct val="100000"/>
              </a:lnSpc>
              <a:spcBef>
                <a:spcPts val="0"/>
              </a:spcBef>
              <a:spcAft>
                <a:spcPts val="0"/>
              </a:spcAft>
              <a:buClr>
                <a:schemeClr val="dk1"/>
              </a:buClr>
              <a:buSzPts val="8000"/>
              <a:buFont typeface="Bangers"/>
              <a:buNone/>
              <a:defRPr sz="8000" b="0" i="0" u="none" strike="noStrike" cap="none">
                <a:solidFill>
                  <a:schemeClr val="dk1"/>
                </a:solidFill>
                <a:latin typeface="Bangers"/>
                <a:ea typeface="Bangers"/>
                <a:cs typeface="Bangers"/>
                <a:sym typeface="Bangers"/>
              </a:defRPr>
            </a:lvl5pPr>
            <a:lvl6pPr marR="0" lvl="5" algn="ctr" rtl="0">
              <a:lnSpc>
                <a:spcPct val="100000"/>
              </a:lnSpc>
              <a:spcBef>
                <a:spcPts val="0"/>
              </a:spcBef>
              <a:spcAft>
                <a:spcPts val="0"/>
              </a:spcAft>
              <a:buClr>
                <a:schemeClr val="dk1"/>
              </a:buClr>
              <a:buSzPts val="8000"/>
              <a:buFont typeface="Bangers"/>
              <a:buNone/>
              <a:defRPr sz="8000" b="0" i="0" u="none" strike="noStrike" cap="none">
                <a:solidFill>
                  <a:schemeClr val="dk1"/>
                </a:solidFill>
                <a:latin typeface="Bangers"/>
                <a:ea typeface="Bangers"/>
                <a:cs typeface="Bangers"/>
                <a:sym typeface="Bangers"/>
              </a:defRPr>
            </a:lvl6pPr>
            <a:lvl7pPr marR="0" lvl="6" algn="ctr" rtl="0">
              <a:lnSpc>
                <a:spcPct val="100000"/>
              </a:lnSpc>
              <a:spcBef>
                <a:spcPts val="0"/>
              </a:spcBef>
              <a:spcAft>
                <a:spcPts val="0"/>
              </a:spcAft>
              <a:buClr>
                <a:schemeClr val="dk1"/>
              </a:buClr>
              <a:buSzPts val="8000"/>
              <a:buFont typeface="Bangers"/>
              <a:buNone/>
              <a:defRPr sz="8000" b="0" i="0" u="none" strike="noStrike" cap="none">
                <a:solidFill>
                  <a:schemeClr val="dk1"/>
                </a:solidFill>
                <a:latin typeface="Bangers"/>
                <a:ea typeface="Bangers"/>
                <a:cs typeface="Bangers"/>
                <a:sym typeface="Bangers"/>
              </a:defRPr>
            </a:lvl7pPr>
            <a:lvl8pPr marR="0" lvl="7" algn="ctr" rtl="0">
              <a:lnSpc>
                <a:spcPct val="100000"/>
              </a:lnSpc>
              <a:spcBef>
                <a:spcPts val="0"/>
              </a:spcBef>
              <a:spcAft>
                <a:spcPts val="0"/>
              </a:spcAft>
              <a:buClr>
                <a:schemeClr val="dk1"/>
              </a:buClr>
              <a:buSzPts val="8000"/>
              <a:buFont typeface="Bangers"/>
              <a:buNone/>
              <a:defRPr sz="8000" b="0" i="0" u="none" strike="noStrike" cap="none">
                <a:solidFill>
                  <a:schemeClr val="dk1"/>
                </a:solidFill>
                <a:latin typeface="Bangers"/>
                <a:ea typeface="Bangers"/>
                <a:cs typeface="Bangers"/>
                <a:sym typeface="Bangers"/>
              </a:defRPr>
            </a:lvl8pPr>
            <a:lvl9pPr marR="0" lvl="8" algn="ctr" rtl="0">
              <a:lnSpc>
                <a:spcPct val="100000"/>
              </a:lnSpc>
              <a:spcBef>
                <a:spcPts val="0"/>
              </a:spcBef>
              <a:spcAft>
                <a:spcPts val="0"/>
              </a:spcAft>
              <a:buClr>
                <a:schemeClr val="dk1"/>
              </a:buClr>
              <a:buSzPts val="8000"/>
              <a:buFont typeface="Bangers"/>
              <a:buNone/>
              <a:defRPr sz="8000" b="0" i="0" u="none" strike="noStrike" cap="none">
                <a:solidFill>
                  <a:schemeClr val="dk1"/>
                </a:solidFill>
                <a:latin typeface="Bangers"/>
                <a:ea typeface="Bangers"/>
                <a:cs typeface="Bangers"/>
                <a:sym typeface="Bangers"/>
              </a:defRPr>
            </a:lvl9pPr>
          </a:lstStyle>
          <a:p>
            <a:r>
              <a:rPr lang="en" dirty="0" smtClean="0"/>
              <a:t>03</a:t>
            </a:r>
            <a:endParaRPr lang="e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txBox="1">
            <a:spLocks noGrp="1"/>
          </p:cNvSpPr>
          <p:nvPr>
            <p:ph type="title" idx="2"/>
          </p:nvPr>
        </p:nvSpPr>
        <p:spPr>
          <a:xfrm>
            <a:off x="0" y="238563"/>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2800" dirty="0" smtClean="0">
                <a:latin typeface="Comic Sans MS" panose="030F0702030302020204" pitchFamily="66" charset="0"/>
              </a:rPr>
              <a:t>Стівен Вольфрам у книзі </a:t>
            </a:r>
            <a:r>
              <a:rPr lang="en-US" sz="2800" dirty="0" smtClean="0">
                <a:latin typeface="Comic Sans MS" panose="030F0702030302020204" pitchFamily="66" charset="0"/>
              </a:rPr>
              <a:t>A new kind of Science </a:t>
            </a:r>
            <a:r>
              <a:rPr lang="uk-UA" sz="2800" dirty="0" smtClean="0">
                <a:latin typeface="Comic Sans MS" panose="030F0702030302020204" pitchFamily="66" charset="0"/>
              </a:rPr>
              <a:t>запропонував 4 класи клітинних автоматів в залежності від</a:t>
            </a:r>
            <a:r>
              <a:rPr lang="en-US" sz="2800" dirty="0" smtClean="0">
                <a:latin typeface="Comic Sans MS" panose="030F0702030302020204" pitchFamily="66" charset="0"/>
              </a:rPr>
              <a:t> </a:t>
            </a:r>
            <a:r>
              <a:rPr lang="uk-UA" sz="2800" dirty="0" smtClean="0">
                <a:latin typeface="Comic Sans MS" panose="030F0702030302020204" pitchFamily="66" charset="0"/>
              </a:rPr>
              <a:t>їх типу еволюції</a:t>
            </a:r>
            <a:endParaRPr sz="2800" dirty="0">
              <a:latin typeface="Comic Sans MS" panose="030F0702030302020204" pitchFamily="66" charset="0"/>
            </a:endParaRPr>
          </a:p>
        </p:txBody>
      </p:sp>
      <p:sp>
        <p:nvSpPr>
          <p:cNvPr id="473" name="Google Shape;473;p34"/>
          <p:cNvSpPr txBox="1">
            <a:spLocks noGrp="1"/>
          </p:cNvSpPr>
          <p:nvPr>
            <p:ph type="body" idx="5"/>
          </p:nvPr>
        </p:nvSpPr>
        <p:spPr>
          <a:xfrm>
            <a:off x="448065" y="5789284"/>
            <a:ext cx="5232285" cy="925200"/>
          </a:xfrm>
          <a:prstGeom prst="rect">
            <a:avLst/>
          </a:prstGeom>
        </p:spPr>
        <p:txBody>
          <a:bodyPr spcFirstLastPara="1" wrap="square" lIns="121900" tIns="121900" rIns="121900" bIns="121900" anchor="b" anchorCtr="0">
            <a:noAutofit/>
          </a:bodyPr>
          <a:lstStyle/>
          <a:p>
            <a:pPr marL="0" lvl="0" indent="0" algn="just">
              <a:buNone/>
            </a:pPr>
            <a:r>
              <a:rPr lang="ru-RU" sz="2000" dirty="0">
                <a:latin typeface="Comfortaa"/>
                <a:ea typeface="Comfortaa"/>
                <a:cs typeface="Comfortaa"/>
                <a:sym typeface="Comfortaa"/>
              </a:rPr>
              <a:t>швидкий перехід у </a:t>
            </a:r>
            <a:r>
              <a:rPr lang="ru-RU" sz="2000" dirty="0" smtClean="0">
                <a:latin typeface="Comfortaa"/>
                <a:ea typeface="Comfortaa"/>
                <a:cs typeface="Comfortaa"/>
                <a:sym typeface="Comfortaa"/>
              </a:rPr>
              <a:t>незмінн</a:t>
            </a:r>
            <a:r>
              <a:rPr lang="uk-UA" sz="2000" dirty="0" smtClean="0">
                <a:latin typeface="Comfortaa"/>
                <a:ea typeface="Comfortaa"/>
                <a:cs typeface="Comfortaa"/>
                <a:sym typeface="Comfortaa"/>
              </a:rPr>
              <a:t>ий</a:t>
            </a:r>
            <a:r>
              <a:rPr lang="ru-RU" sz="2000" dirty="0" smtClean="0">
                <a:latin typeface="Comfortaa"/>
                <a:ea typeface="Comfortaa"/>
                <a:cs typeface="Comfortaa"/>
                <a:sym typeface="Comfortaa"/>
              </a:rPr>
              <a:t> негомогенний </a:t>
            </a:r>
            <a:r>
              <a:rPr lang="ru-RU" sz="2000" dirty="0">
                <a:latin typeface="Comfortaa"/>
                <a:ea typeface="Comfortaa"/>
                <a:cs typeface="Comfortaa"/>
                <a:sym typeface="Comfortaa"/>
              </a:rPr>
              <a:t>стан чи виникнення циклічної </a:t>
            </a:r>
            <a:r>
              <a:rPr lang="ru-RU" sz="2000" dirty="0" smtClean="0">
                <a:latin typeface="Comfortaa"/>
                <a:ea typeface="Comfortaa"/>
                <a:cs typeface="Comfortaa"/>
                <a:sym typeface="Comfortaa"/>
              </a:rPr>
              <a:t>послідовності</a:t>
            </a:r>
            <a:endParaRPr sz="2000" dirty="0">
              <a:latin typeface="Comfortaa"/>
              <a:ea typeface="Comfortaa"/>
              <a:cs typeface="Comfortaa"/>
              <a:sym typeface="Comfortaa"/>
            </a:endParaRPr>
          </a:p>
        </p:txBody>
      </p:sp>
      <p:sp>
        <p:nvSpPr>
          <p:cNvPr id="474" name="Google Shape;474;p34"/>
          <p:cNvSpPr txBox="1">
            <a:spLocks noGrp="1"/>
          </p:cNvSpPr>
          <p:nvPr>
            <p:ph type="body" idx="6"/>
          </p:nvPr>
        </p:nvSpPr>
        <p:spPr>
          <a:xfrm>
            <a:off x="927920" y="3130612"/>
            <a:ext cx="4003400" cy="925200"/>
          </a:xfrm>
          <a:prstGeom prst="rect">
            <a:avLst/>
          </a:prstGeom>
        </p:spPr>
        <p:txBody>
          <a:bodyPr spcFirstLastPara="1" wrap="square" lIns="121900" tIns="121900" rIns="121900" bIns="121900" anchor="b" anchorCtr="0">
            <a:noAutofit/>
          </a:bodyPr>
          <a:lstStyle/>
          <a:p>
            <a:pPr marL="0" lvl="0" indent="0" algn="just">
              <a:buNone/>
            </a:pPr>
            <a:r>
              <a:rPr lang="ru-RU" sz="2000" dirty="0">
                <a:latin typeface="Comfortaa"/>
                <a:ea typeface="Comfortaa"/>
                <a:cs typeface="Comfortaa"/>
                <a:sym typeface="Comfortaa"/>
              </a:rPr>
              <a:t>швидкий перехід до гомогенної стабільності.</a:t>
            </a:r>
            <a:endParaRPr sz="2000" dirty="0">
              <a:latin typeface="Comfortaa"/>
              <a:ea typeface="Comfortaa"/>
              <a:cs typeface="Comfortaa"/>
              <a:sym typeface="Comfortaa"/>
            </a:endParaRPr>
          </a:p>
        </p:txBody>
      </p:sp>
      <p:sp>
        <p:nvSpPr>
          <p:cNvPr id="475" name="Google Shape;475;p34"/>
          <p:cNvSpPr txBox="1">
            <a:spLocks noGrp="1"/>
          </p:cNvSpPr>
          <p:nvPr>
            <p:ph type="title"/>
          </p:nvPr>
        </p:nvSpPr>
        <p:spPr>
          <a:xfrm>
            <a:off x="1731607" y="1588297"/>
            <a:ext cx="2177176" cy="917463"/>
          </a:xfrm>
          <a:prstGeom prst="rect">
            <a:avLst/>
          </a:prstGeom>
        </p:spPr>
        <p:txBody>
          <a:bodyPr spcFirstLastPara="1" wrap="square" lIns="121900" tIns="121900" rIns="121900" bIns="121900" anchor="b" anchorCtr="0">
            <a:noAutofit/>
          </a:bodyPr>
          <a:lstStyle/>
          <a:p>
            <a:pPr marL="0" lvl="0" indent="0" algn="r" rtl="0">
              <a:spcBef>
                <a:spcPts val="0"/>
              </a:spcBef>
              <a:spcAft>
                <a:spcPts val="0"/>
              </a:spcAft>
              <a:buNone/>
            </a:pPr>
            <a:r>
              <a:rPr lang="uk-UA" sz="4400" dirty="0" smtClean="0">
                <a:solidFill>
                  <a:schemeClr val="accent1"/>
                </a:solidFill>
                <a:latin typeface="Comic Sans MS" panose="030F0702030302020204" pitchFamily="66" charset="0"/>
              </a:rPr>
              <a:t>Клас 1</a:t>
            </a:r>
            <a:endParaRPr sz="4400" dirty="0">
              <a:solidFill>
                <a:schemeClr val="accent1"/>
              </a:solidFill>
              <a:latin typeface="Comic Sans MS" panose="030F0702030302020204" pitchFamily="66" charset="0"/>
            </a:endParaRPr>
          </a:p>
        </p:txBody>
      </p:sp>
      <p:sp>
        <p:nvSpPr>
          <p:cNvPr id="478" name="Google Shape;478;p34"/>
          <p:cNvSpPr txBox="1">
            <a:spLocks noGrp="1"/>
          </p:cNvSpPr>
          <p:nvPr>
            <p:ph type="body" idx="1"/>
          </p:nvPr>
        </p:nvSpPr>
        <p:spPr>
          <a:xfrm>
            <a:off x="7586475" y="3007790"/>
            <a:ext cx="3762301" cy="925200"/>
          </a:xfrm>
          <a:prstGeom prst="rect">
            <a:avLst/>
          </a:prstGeom>
        </p:spPr>
        <p:txBody>
          <a:bodyPr spcFirstLastPara="1" wrap="square" lIns="121900" tIns="121900" rIns="121900" bIns="121900" anchor="b" anchorCtr="0">
            <a:noAutofit/>
          </a:bodyPr>
          <a:lstStyle/>
          <a:p>
            <a:pPr marL="0" lvl="0" indent="0" algn="just">
              <a:buNone/>
            </a:pPr>
            <a:r>
              <a:rPr lang="uk-UA" sz="2000" dirty="0">
                <a:latin typeface="Comfortaa"/>
                <a:ea typeface="Comfortaa"/>
                <a:cs typeface="Comfortaa"/>
                <a:sym typeface="Comfortaa"/>
              </a:rPr>
              <a:t>псевдо-випадкові, хаотичні послідовності</a:t>
            </a:r>
            <a:endParaRPr sz="2000" dirty="0">
              <a:latin typeface="Comfortaa"/>
              <a:ea typeface="Comfortaa"/>
              <a:cs typeface="Comfortaa"/>
              <a:sym typeface="Comfortaa"/>
            </a:endParaRPr>
          </a:p>
        </p:txBody>
      </p:sp>
      <p:grpSp>
        <p:nvGrpSpPr>
          <p:cNvPr id="479" name="Google Shape;479;p34"/>
          <p:cNvGrpSpPr/>
          <p:nvPr/>
        </p:nvGrpSpPr>
        <p:grpSpPr>
          <a:xfrm>
            <a:off x="1734019" y="2335898"/>
            <a:ext cx="2084156" cy="887440"/>
            <a:chOff x="4487664" y="-1392325"/>
            <a:chExt cx="3997997" cy="1702034"/>
          </a:xfrm>
        </p:grpSpPr>
        <p:grpSp>
          <p:nvGrpSpPr>
            <p:cNvPr id="480" name="Google Shape;480;p34"/>
            <p:cNvGrpSpPr/>
            <p:nvPr/>
          </p:nvGrpSpPr>
          <p:grpSpPr>
            <a:xfrm>
              <a:off x="5041805" y="-1392325"/>
              <a:ext cx="2896971" cy="1702034"/>
              <a:chOff x="4692026" y="4370063"/>
              <a:chExt cx="2807959" cy="1649737"/>
            </a:xfrm>
          </p:grpSpPr>
          <p:sp>
            <p:nvSpPr>
              <p:cNvPr id="481" name="Google Shape;481;p34"/>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34"/>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3" name="Google Shape;483;p34"/>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34"/>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34"/>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34"/>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475;p34"/>
          <p:cNvSpPr txBox="1">
            <a:spLocks noGrp="1"/>
          </p:cNvSpPr>
          <p:nvPr>
            <p:ph type="title"/>
          </p:nvPr>
        </p:nvSpPr>
        <p:spPr>
          <a:xfrm>
            <a:off x="1731607" y="3962529"/>
            <a:ext cx="2177176" cy="917463"/>
          </a:xfrm>
          <a:prstGeom prst="rect">
            <a:avLst/>
          </a:prstGeom>
        </p:spPr>
        <p:txBody>
          <a:bodyPr spcFirstLastPara="1" wrap="square" lIns="121900" tIns="121900" rIns="121900" bIns="121900" anchor="b" anchorCtr="0">
            <a:noAutofit/>
          </a:bodyPr>
          <a:lstStyle/>
          <a:p>
            <a:pPr marL="0" lvl="0" indent="0" algn="r" rtl="0">
              <a:spcBef>
                <a:spcPts val="0"/>
              </a:spcBef>
              <a:spcAft>
                <a:spcPts val="0"/>
              </a:spcAft>
              <a:buNone/>
            </a:pPr>
            <a:r>
              <a:rPr lang="uk-UA" sz="4400" dirty="0" smtClean="0">
                <a:solidFill>
                  <a:schemeClr val="accent1"/>
                </a:solidFill>
                <a:latin typeface="Comic Sans MS" panose="030F0702030302020204" pitchFamily="66" charset="0"/>
              </a:rPr>
              <a:t>Клас </a:t>
            </a:r>
            <a:r>
              <a:rPr lang="en-US" sz="4400" dirty="0" smtClean="0">
                <a:solidFill>
                  <a:schemeClr val="accent1"/>
                </a:solidFill>
                <a:latin typeface="Comic Sans MS" panose="030F0702030302020204" pitchFamily="66" charset="0"/>
              </a:rPr>
              <a:t>2</a:t>
            </a:r>
            <a:endParaRPr sz="4400" dirty="0">
              <a:solidFill>
                <a:schemeClr val="accent1"/>
              </a:solidFill>
              <a:latin typeface="Comic Sans MS" panose="030F0702030302020204" pitchFamily="66" charset="0"/>
            </a:endParaRPr>
          </a:p>
        </p:txBody>
      </p:sp>
      <p:grpSp>
        <p:nvGrpSpPr>
          <p:cNvPr id="40" name="Google Shape;479;p34"/>
          <p:cNvGrpSpPr/>
          <p:nvPr/>
        </p:nvGrpSpPr>
        <p:grpSpPr>
          <a:xfrm>
            <a:off x="1734019" y="4710130"/>
            <a:ext cx="2084156" cy="887440"/>
            <a:chOff x="4487664" y="-1392325"/>
            <a:chExt cx="3997997" cy="1702034"/>
          </a:xfrm>
        </p:grpSpPr>
        <p:grpSp>
          <p:nvGrpSpPr>
            <p:cNvPr id="41" name="Google Shape;480;p34"/>
            <p:cNvGrpSpPr/>
            <p:nvPr/>
          </p:nvGrpSpPr>
          <p:grpSpPr>
            <a:xfrm>
              <a:off x="5041805" y="-1392325"/>
              <a:ext cx="2896971" cy="1702034"/>
              <a:chOff x="4692026" y="4370063"/>
              <a:chExt cx="2807959" cy="1649737"/>
            </a:xfrm>
          </p:grpSpPr>
          <p:sp>
            <p:nvSpPr>
              <p:cNvPr id="46" name="Google Shape;481;p34"/>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82;p34"/>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 name="Google Shape;483;p34"/>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84;p34"/>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85;p34"/>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86;p34"/>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 name="Google Shape;475;p34"/>
          <p:cNvSpPr txBox="1">
            <a:spLocks noGrp="1"/>
          </p:cNvSpPr>
          <p:nvPr>
            <p:ph type="title"/>
          </p:nvPr>
        </p:nvSpPr>
        <p:spPr>
          <a:xfrm>
            <a:off x="7967881" y="1479192"/>
            <a:ext cx="2177176" cy="917463"/>
          </a:xfrm>
          <a:prstGeom prst="rect">
            <a:avLst/>
          </a:prstGeom>
        </p:spPr>
        <p:txBody>
          <a:bodyPr spcFirstLastPara="1" wrap="square" lIns="121900" tIns="121900" rIns="121900" bIns="121900" anchor="b" anchorCtr="0">
            <a:noAutofit/>
          </a:bodyPr>
          <a:lstStyle/>
          <a:p>
            <a:pPr marL="0" lvl="0" indent="0" algn="r" rtl="0">
              <a:spcBef>
                <a:spcPts val="0"/>
              </a:spcBef>
              <a:spcAft>
                <a:spcPts val="0"/>
              </a:spcAft>
              <a:buNone/>
            </a:pPr>
            <a:r>
              <a:rPr lang="uk-UA" sz="4400" dirty="0" smtClean="0">
                <a:solidFill>
                  <a:schemeClr val="accent1"/>
                </a:solidFill>
                <a:latin typeface="Comic Sans MS" panose="030F0702030302020204" pitchFamily="66" charset="0"/>
              </a:rPr>
              <a:t>Клас </a:t>
            </a:r>
            <a:r>
              <a:rPr lang="en-US" sz="4400" dirty="0" smtClean="0">
                <a:solidFill>
                  <a:schemeClr val="accent1"/>
                </a:solidFill>
                <a:latin typeface="Comic Sans MS" panose="030F0702030302020204" pitchFamily="66" charset="0"/>
              </a:rPr>
              <a:t>3</a:t>
            </a:r>
            <a:endParaRPr sz="4400" dirty="0">
              <a:solidFill>
                <a:schemeClr val="accent1"/>
              </a:solidFill>
              <a:latin typeface="Comic Sans MS" panose="030F0702030302020204" pitchFamily="66" charset="0"/>
            </a:endParaRPr>
          </a:p>
        </p:txBody>
      </p:sp>
      <p:grpSp>
        <p:nvGrpSpPr>
          <p:cNvPr id="49" name="Google Shape;479;p34"/>
          <p:cNvGrpSpPr/>
          <p:nvPr/>
        </p:nvGrpSpPr>
        <p:grpSpPr>
          <a:xfrm>
            <a:off x="7970293" y="2226793"/>
            <a:ext cx="2084156" cy="887440"/>
            <a:chOff x="4487664" y="-1392325"/>
            <a:chExt cx="3997997" cy="1702034"/>
          </a:xfrm>
        </p:grpSpPr>
        <p:grpSp>
          <p:nvGrpSpPr>
            <p:cNvPr id="50" name="Google Shape;480;p34"/>
            <p:cNvGrpSpPr/>
            <p:nvPr/>
          </p:nvGrpSpPr>
          <p:grpSpPr>
            <a:xfrm>
              <a:off x="5041805" y="-1392325"/>
              <a:ext cx="2896971" cy="1702034"/>
              <a:chOff x="4692026" y="4370063"/>
              <a:chExt cx="2807959" cy="1649737"/>
            </a:xfrm>
          </p:grpSpPr>
          <p:sp>
            <p:nvSpPr>
              <p:cNvPr id="55" name="Google Shape;481;p34"/>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82;p34"/>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 name="Google Shape;483;p34"/>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84;p34"/>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85;p34"/>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86;p34"/>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 name="Google Shape;475;p34"/>
          <p:cNvSpPr txBox="1">
            <a:spLocks noGrp="1"/>
          </p:cNvSpPr>
          <p:nvPr>
            <p:ph type="title"/>
          </p:nvPr>
        </p:nvSpPr>
        <p:spPr>
          <a:xfrm>
            <a:off x="7967881" y="3962529"/>
            <a:ext cx="2177176" cy="917463"/>
          </a:xfrm>
          <a:prstGeom prst="rect">
            <a:avLst/>
          </a:prstGeom>
        </p:spPr>
        <p:txBody>
          <a:bodyPr spcFirstLastPara="1" wrap="square" lIns="121900" tIns="121900" rIns="121900" bIns="121900" anchor="b" anchorCtr="0">
            <a:noAutofit/>
          </a:bodyPr>
          <a:lstStyle/>
          <a:p>
            <a:pPr marL="0" lvl="0" indent="0" algn="r" rtl="0">
              <a:spcBef>
                <a:spcPts val="0"/>
              </a:spcBef>
              <a:spcAft>
                <a:spcPts val="0"/>
              </a:spcAft>
              <a:buNone/>
            </a:pPr>
            <a:r>
              <a:rPr lang="uk-UA" sz="4400" dirty="0" smtClean="0">
                <a:solidFill>
                  <a:schemeClr val="accent1"/>
                </a:solidFill>
                <a:latin typeface="Comic Sans MS" panose="030F0702030302020204" pitchFamily="66" charset="0"/>
              </a:rPr>
              <a:t>Клас </a:t>
            </a:r>
            <a:r>
              <a:rPr lang="en-US" sz="4400" dirty="0" smtClean="0">
                <a:solidFill>
                  <a:schemeClr val="accent1"/>
                </a:solidFill>
                <a:latin typeface="Comic Sans MS" panose="030F0702030302020204" pitchFamily="66" charset="0"/>
              </a:rPr>
              <a:t>4</a:t>
            </a:r>
            <a:endParaRPr sz="4400" dirty="0">
              <a:solidFill>
                <a:schemeClr val="accent1"/>
              </a:solidFill>
              <a:latin typeface="Comic Sans MS" panose="030F0702030302020204" pitchFamily="66" charset="0"/>
            </a:endParaRPr>
          </a:p>
        </p:txBody>
      </p:sp>
      <p:grpSp>
        <p:nvGrpSpPr>
          <p:cNvPr id="58" name="Google Shape;479;p34"/>
          <p:cNvGrpSpPr/>
          <p:nvPr/>
        </p:nvGrpSpPr>
        <p:grpSpPr>
          <a:xfrm>
            <a:off x="7970293" y="4710130"/>
            <a:ext cx="2084156" cy="887440"/>
            <a:chOff x="4487664" y="-1392325"/>
            <a:chExt cx="3997997" cy="1702034"/>
          </a:xfrm>
        </p:grpSpPr>
        <p:grpSp>
          <p:nvGrpSpPr>
            <p:cNvPr id="59" name="Google Shape;480;p34"/>
            <p:cNvGrpSpPr/>
            <p:nvPr/>
          </p:nvGrpSpPr>
          <p:grpSpPr>
            <a:xfrm>
              <a:off x="5041805" y="-1392325"/>
              <a:ext cx="2896971" cy="1702034"/>
              <a:chOff x="4692026" y="4370063"/>
              <a:chExt cx="2807959" cy="1649737"/>
            </a:xfrm>
          </p:grpSpPr>
          <p:sp>
            <p:nvSpPr>
              <p:cNvPr id="64" name="Google Shape;481;p34"/>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482;p34"/>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 name="Google Shape;483;p34"/>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484;p34"/>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485;p34"/>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486;p34"/>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 name="Google Shape;473;p34"/>
          <p:cNvSpPr txBox="1">
            <a:spLocks/>
          </p:cNvSpPr>
          <p:nvPr/>
        </p:nvSpPr>
        <p:spPr>
          <a:xfrm>
            <a:off x="6670204" y="5789284"/>
            <a:ext cx="5232285" cy="925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1pPr>
            <a:lvl2pPr marL="914400" marR="0" lvl="1" indent="-317500" algn="l" rtl="0">
              <a:lnSpc>
                <a:spcPct val="100000"/>
              </a:lnSpc>
              <a:spcBef>
                <a:spcPts val="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2pPr>
            <a:lvl3pPr marL="1371600" marR="0" lvl="2" indent="-317500" algn="l" rtl="0">
              <a:lnSpc>
                <a:spcPct val="100000"/>
              </a:lnSpc>
              <a:spcBef>
                <a:spcPts val="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3pPr>
            <a:lvl4pPr marL="1828800" marR="0" lvl="3" indent="-317500" algn="l" rtl="0">
              <a:lnSpc>
                <a:spcPct val="100000"/>
              </a:lnSpc>
              <a:spcBef>
                <a:spcPts val="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4pPr>
            <a:lvl5pPr marL="2286000" marR="0" lvl="4" indent="-317500" algn="l" rtl="0">
              <a:lnSpc>
                <a:spcPct val="100000"/>
              </a:lnSpc>
              <a:spcBef>
                <a:spcPts val="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5pPr>
            <a:lvl6pPr marL="2743200" marR="0" lvl="5" indent="-317500" algn="l" rtl="0">
              <a:lnSpc>
                <a:spcPct val="100000"/>
              </a:lnSpc>
              <a:spcBef>
                <a:spcPts val="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6pPr>
            <a:lvl7pPr marL="3200400" marR="0" lvl="6" indent="-317500" algn="l" rtl="0">
              <a:lnSpc>
                <a:spcPct val="100000"/>
              </a:lnSpc>
              <a:spcBef>
                <a:spcPts val="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7pPr>
            <a:lvl8pPr marL="3657600" marR="0" lvl="7" indent="-317500" algn="l" rtl="0">
              <a:lnSpc>
                <a:spcPct val="100000"/>
              </a:lnSpc>
              <a:spcBef>
                <a:spcPts val="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8pPr>
            <a:lvl9pPr marL="4114800" marR="0" lvl="8" indent="-317500" algn="l" rtl="0">
              <a:lnSpc>
                <a:spcPct val="100000"/>
              </a:lnSpc>
              <a:spcBef>
                <a:spcPts val="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9pPr>
          </a:lstStyle>
          <a:p>
            <a:pPr marL="0" indent="0" algn="just">
              <a:buNone/>
            </a:pPr>
            <a:r>
              <a:rPr lang="ru-RU" sz="2000" dirty="0"/>
              <a:t>структури, які взаємодіють складним чином із формуванням </a:t>
            </a:r>
            <a:r>
              <a:rPr lang="ru-RU" sz="2000" dirty="0" smtClean="0"/>
              <a:t>локальних, стійких структур</a:t>
            </a:r>
            <a:endParaRPr lang="ru-RU" sz="2000" b="1" dirty="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txBox="1">
            <a:spLocks noGrp="1"/>
          </p:cNvSpPr>
          <p:nvPr>
            <p:ph type="title" idx="2"/>
          </p:nvPr>
        </p:nvSpPr>
        <p:spPr>
          <a:xfrm>
            <a:off x="0" y="238563"/>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2800" dirty="0" smtClean="0">
                <a:latin typeface="Comic Sans MS" panose="030F0702030302020204" pitchFamily="66" charset="0"/>
              </a:rPr>
              <a:t>Стівен Вольфрам у книзі </a:t>
            </a:r>
            <a:r>
              <a:rPr lang="en-US" sz="2800" dirty="0" smtClean="0">
                <a:latin typeface="Comic Sans MS" panose="030F0702030302020204" pitchFamily="66" charset="0"/>
              </a:rPr>
              <a:t>A new kind of Science </a:t>
            </a:r>
            <a:r>
              <a:rPr lang="uk-UA" sz="2800" dirty="0" smtClean="0">
                <a:latin typeface="Comic Sans MS" panose="030F0702030302020204" pitchFamily="66" charset="0"/>
              </a:rPr>
              <a:t>запропонував 4 класи клітинних автоматів в залежності від</a:t>
            </a:r>
            <a:r>
              <a:rPr lang="en-US" sz="2800" dirty="0" smtClean="0">
                <a:latin typeface="Comic Sans MS" panose="030F0702030302020204" pitchFamily="66" charset="0"/>
              </a:rPr>
              <a:t> </a:t>
            </a:r>
            <a:r>
              <a:rPr lang="uk-UA" sz="2800" dirty="0" smtClean="0">
                <a:latin typeface="Comic Sans MS" panose="030F0702030302020204" pitchFamily="66" charset="0"/>
              </a:rPr>
              <a:t>їх типу еволюції</a:t>
            </a:r>
            <a:endParaRPr sz="2800" dirty="0">
              <a:latin typeface="Comic Sans MS" panose="030F0702030302020204" pitchFamily="66" charset="0"/>
            </a:endParaRPr>
          </a:p>
        </p:txBody>
      </p:sp>
      <p:pic>
        <p:nvPicPr>
          <p:cNvPr id="5122" name="Picture 2" descr="Правило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426" y="1826491"/>
            <a:ext cx="2153516" cy="21535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Правило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47" y="4396508"/>
            <a:ext cx="2257137" cy="225713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Правило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503" y="4389293"/>
            <a:ext cx="2264352" cy="226435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302" y="1826491"/>
            <a:ext cx="2273589" cy="227358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2302" y="4318289"/>
            <a:ext cx="2347480" cy="23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7615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9"/>
          <p:cNvSpPr txBox="1">
            <a:spLocks noGrp="1"/>
          </p:cNvSpPr>
          <p:nvPr>
            <p:ph type="title"/>
          </p:nvPr>
        </p:nvSpPr>
        <p:spPr>
          <a:xfrm>
            <a:off x="558100" y="2400300"/>
            <a:ext cx="11095500" cy="2329200"/>
          </a:xfrm>
          <a:prstGeom prst="rect">
            <a:avLst/>
          </a:prstGeom>
        </p:spPr>
        <p:txBody>
          <a:bodyPr spcFirstLastPara="1" wrap="square" lIns="121900" tIns="121900" rIns="121900" bIns="121900" anchor="ctr" anchorCtr="0">
            <a:noAutofit/>
          </a:bodyPr>
          <a:lstStyle/>
          <a:p>
            <a:pPr lvl="0"/>
            <a:r>
              <a:rPr lang="uk-UA" sz="2800" b="0" i="1" dirty="0" smtClean="0"/>
              <a:t>«</a:t>
            </a:r>
            <a:r>
              <a:rPr lang="en-US" sz="2800" b="0" i="1" dirty="0" smtClean="0"/>
              <a:t>...</a:t>
            </a:r>
            <a:r>
              <a:rPr lang="en-US" sz="2800" b="0" i="1" dirty="0"/>
              <a:t>with almost any general classification scheme there are inevitably cases which get assigned to one class by one definition and another class by another definition. And so it is with cellular automata: there are occasionally rules...that show some features of one class and some of another</a:t>
            </a:r>
            <a:r>
              <a:rPr lang="en-US" sz="2800" b="0" i="1" dirty="0" smtClean="0"/>
              <a:t>.</a:t>
            </a:r>
            <a:r>
              <a:rPr lang="uk-UA" sz="2800" b="0" i="1" dirty="0" smtClean="0"/>
              <a:t>»</a:t>
            </a:r>
            <a:endParaRPr sz="1050" dirty="0">
              <a:solidFill>
                <a:schemeClr val="lt1"/>
              </a:solidFill>
              <a:latin typeface="Comic Sans MS" panose="030F0702030302020204" pitchFamily="66" charset="0"/>
            </a:endParaRPr>
          </a:p>
        </p:txBody>
      </p:sp>
      <p:sp>
        <p:nvSpPr>
          <p:cNvPr id="391" name="Google Shape;391;p29"/>
          <p:cNvSpPr/>
          <p:nvPr/>
        </p:nvSpPr>
        <p:spPr>
          <a:xfrm>
            <a:off x="3666877" y="6490391"/>
            <a:ext cx="4877943" cy="243896"/>
          </a:xfrm>
          <a:custGeom>
            <a:avLst/>
            <a:gdLst/>
            <a:ahLst/>
            <a:cxnLst/>
            <a:rect l="l" t="t" r="r" b="b"/>
            <a:pathLst>
              <a:path w="4724400" h="236219" extrusionOk="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2" name="Google Shape;392;p29"/>
          <p:cNvGrpSpPr/>
          <p:nvPr/>
        </p:nvGrpSpPr>
        <p:grpSpPr>
          <a:xfrm>
            <a:off x="5560547" y="533388"/>
            <a:ext cx="1070925" cy="1801254"/>
            <a:chOff x="3083744" y="1423529"/>
            <a:chExt cx="913447" cy="1536382"/>
          </a:xfrm>
        </p:grpSpPr>
        <p:sp>
          <p:nvSpPr>
            <p:cNvPr id="393" name="Google Shape;393;p29"/>
            <p:cNvSpPr/>
            <p:nvPr/>
          </p:nvSpPr>
          <p:spPr>
            <a:xfrm>
              <a:off x="3375209" y="2458896"/>
              <a:ext cx="330517" cy="439102"/>
            </a:xfrm>
            <a:custGeom>
              <a:avLst/>
              <a:gdLst/>
              <a:ahLst/>
              <a:cxnLst/>
              <a:rect l="l" t="t" r="r" b="b"/>
              <a:pathLst>
                <a:path w="330517" h="439102" extrusionOk="0">
                  <a:moveTo>
                    <a:pt x="0" y="0"/>
                  </a:moveTo>
                  <a:lnTo>
                    <a:pt x="330517" y="0"/>
                  </a:lnTo>
                  <a:lnTo>
                    <a:pt x="330517" y="439103"/>
                  </a:lnTo>
                  <a:lnTo>
                    <a:pt x="0" y="439103"/>
                  </a:lnTo>
                  <a:close/>
                </a:path>
              </a:pathLst>
            </a:custGeom>
            <a:solidFill>
              <a:srgbClr val="5648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29"/>
            <p:cNvSpPr/>
            <p:nvPr/>
          </p:nvSpPr>
          <p:spPr>
            <a:xfrm>
              <a:off x="3375209" y="2502711"/>
              <a:ext cx="330517" cy="108584"/>
            </a:xfrm>
            <a:custGeom>
              <a:avLst/>
              <a:gdLst/>
              <a:ahLst/>
              <a:cxnLst/>
              <a:rect l="l" t="t" r="r" b="b"/>
              <a:pathLst>
                <a:path w="330517" h="108584" extrusionOk="0">
                  <a:moveTo>
                    <a:pt x="0" y="40957"/>
                  </a:moveTo>
                  <a:lnTo>
                    <a:pt x="330517" y="0"/>
                  </a:lnTo>
                  <a:lnTo>
                    <a:pt x="330517" y="66675"/>
                  </a:lnTo>
                  <a:lnTo>
                    <a:pt x="0" y="108585"/>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29"/>
            <p:cNvSpPr/>
            <p:nvPr/>
          </p:nvSpPr>
          <p:spPr>
            <a:xfrm>
              <a:off x="3375209" y="2625583"/>
              <a:ext cx="330517" cy="108585"/>
            </a:xfrm>
            <a:custGeom>
              <a:avLst/>
              <a:gdLst/>
              <a:ahLst/>
              <a:cxnLst/>
              <a:rect l="l" t="t" r="r" b="b"/>
              <a:pathLst>
                <a:path w="330517" h="108585" extrusionOk="0">
                  <a:moveTo>
                    <a:pt x="0" y="40958"/>
                  </a:moveTo>
                  <a:cubicBezTo>
                    <a:pt x="110490" y="27623"/>
                    <a:pt x="220027" y="13335"/>
                    <a:pt x="330517" y="0"/>
                  </a:cubicBezTo>
                  <a:cubicBezTo>
                    <a:pt x="330517" y="22860"/>
                    <a:pt x="330517" y="44767"/>
                    <a:pt x="330517" y="67628"/>
                  </a:cubicBezTo>
                  <a:cubicBezTo>
                    <a:pt x="220027" y="80963"/>
                    <a:pt x="110490" y="95250"/>
                    <a:pt x="0" y="108585"/>
                  </a:cubicBezTo>
                  <a:cubicBezTo>
                    <a:pt x="0" y="86678"/>
                    <a:pt x="0" y="63817"/>
                    <a:pt x="0" y="40958"/>
                  </a:cubicBez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29"/>
            <p:cNvSpPr/>
            <p:nvPr/>
          </p:nvSpPr>
          <p:spPr>
            <a:xfrm>
              <a:off x="3375209" y="2748456"/>
              <a:ext cx="330517" cy="109537"/>
            </a:xfrm>
            <a:custGeom>
              <a:avLst/>
              <a:gdLst/>
              <a:ahLst/>
              <a:cxnLst/>
              <a:rect l="l" t="t" r="r" b="b"/>
              <a:pathLst>
                <a:path w="330517" h="109537" extrusionOk="0">
                  <a:moveTo>
                    <a:pt x="0" y="41910"/>
                  </a:moveTo>
                  <a:lnTo>
                    <a:pt x="330517" y="0"/>
                  </a:lnTo>
                  <a:lnTo>
                    <a:pt x="330517" y="67627"/>
                  </a:lnTo>
                  <a:lnTo>
                    <a:pt x="0" y="109538"/>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29"/>
            <p:cNvSpPr/>
            <p:nvPr/>
          </p:nvSpPr>
          <p:spPr>
            <a:xfrm>
              <a:off x="3375209" y="2897999"/>
              <a:ext cx="330517" cy="61912"/>
            </a:xfrm>
            <a:custGeom>
              <a:avLst/>
              <a:gdLst/>
              <a:ahLst/>
              <a:cxnLst/>
              <a:rect l="l" t="t" r="r" b="b"/>
              <a:pathLst>
                <a:path w="330517" h="61912" extrusionOk="0">
                  <a:moveTo>
                    <a:pt x="81915" y="61913"/>
                  </a:moveTo>
                  <a:lnTo>
                    <a:pt x="247650" y="61913"/>
                  </a:lnTo>
                  <a:lnTo>
                    <a:pt x="330517" y="0"/>
                  </a:lnTo>
                  <a:lnTo>
                    <a:pt x="0" y="0"/>
                  </a:lnTo>
                  <a:close/>
                </a:path>
              </a:pathLst>
            </a:custGeom>
            <a:solidFill>
              <a:srgbClr val="544F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29"/>
            <p:cNvSpPr/>
            <p:nvPr/>
          </p:nvSpPr>
          <p:spPr>
            <a:xfrm>
              <a:off x="3083744" y="1423529"/>
              <a:ext cx="913447" cy="1036320"/>
            </a:xfrm>
            <a:custGeom>
              <a:avLst/>
              <a:gdLst/>
              <a:ahLst/>
              <a:cxnLst/>
              <a:rect l="l" t="t" r="r" b="b"/>
              <a:pathLst>
                <a:path w="913447" h="1036320" extrusionOk="0">
                  <a:moveTo>
                    <a:pt x="456247" y="0"/>
                  </a:moveTo>
                  <a:cubicBezTo>
                    <a:pt x="708660" y="0"/>
                    <a:pt x="913447" y="204788"/>
                    <a:pt x="913447" y="457200"/>
                  </a:cubicBezTo>
                  <a:cubicBezTo>
                    <a:pt x="913447" y="613410"/>
                    <a:pt x="835342" y="750570"/>
                    <a:pt x="716280" y="833438"/>
                  </a:cubicBezTo>
                  <a:cubicBezTo>
                    <a:pt x="655320" y="875348"/>
                    <a:pt x="621982" y="940118"/>
                    <a:pt x="621982" y="1014413"/>
                  </a:cubicBezTo>
                  <a:lnTo>
                    <a:pt x="621982" y="1036320"/>
                  </a:lnTo>
                  <a:lnTo>
                    <a:pt x="291465" y="1036320"/>
                  </a:lnTo>
                  <a:lnTo>
                    <a:pt x="291465" y="1014413"/>
                  </a:lnTo>
                  <a:cubicBezTo>
                    <a:pt x="291465" y="940118"/>
                    <a:pt x="258127" y="876300"/>
                    <a:pt x="197167" y="833438"/>
                  </a:cubicBezTo>
                  <a:cubicBezTo>
                    <a:pt x="78105" y="750570"/>
                    <a:pt x="0" y="613410"/>
                    <a:pt x="0" y="457200"/>
                  </a:cubicBezTo>
                  <a:cubicBezTo>
                    <a:pt x="0" y="204788"/>
                    <a:pt x="203835" y="0"/>
                    <a:pt x="456247"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29"/>
            <p:cNvSpPr/>
            <p:nvPr/>
          </p:nvSpPr>
          <p:spPr>
            <a:xfrm>
              <a:off x="3274244" y="1789289"/>
              <a:ext cx="532447" cy="669607"/>
            </a:xfrm>
            <a:custGeom>
              <a:avLst/>
              <a:gdLst/>
              <a:ahLst/>
              <a:cxnLst/>
              <a:rect l="l" t="t" r="r" b="b"/>
              <a:pathLst>
                <a:path w="532447" h="669607" extrusionOk="0">
                  <a:moveTo>
                    <a:pt x="303847" y="669607"/>
                  </a:moveTo>
                  <a:lnTo>
                    <a:pt x="303847" y="228600"/>
                  </a:lnTo>
                  <a:lnTo>
                    <a:pt x="228600" y="228600"/>
                  </a:lnTo>
                  <a:lnTo>
                    <a:pt x="228600" y="669607"/>
                  </a:lnTo>
                  <a:lnTo>
                    <a:pt x="178117" y="669607"/>
                  </a:lnTo>
                  <a:lnTo>
                    <a:pt x="178117" y="228600"/>
                  </a:lnTo>
                  <a:lnTo>
                    <a:pt x="114300" y="228600"/>
                  </a:lnTo>
                  <a:cubicBezTo>
                    <a:pt x="82867" y="228600"/>
                    <a:pt x="54292" y="216217"/>
                    <a:pt x="33338" y="195263"/>
                  </a:cubicBezTo>
                  <a:cubicBezTo>
                    <a:pt x="12382" y="174308"/>
                    <a:pt x="0" y="145733"/>
                    <a:pt x="0" y="114300"/>
                  </a:cubicBezTo>
                  <a:cubicBezTo>
                    <a:pt x="0" y="82867"/>
                    <a:pt x="12382" y="54292"/>
                    <a:pt x="33338" y="33338"/>
                  </a:cubicBezTo>
                  <a:cubicBezTo>
                    <a:pt x="54292" y="12382"/>
                    <a:pt x="82867" y="0"/>
                    <a:pt x="114300" y="0"/>
                  </a:cubicBezTo>
                  <a:cubicBezTo>
                    <a:pt x="145732" y="0"/>
                    <a:pt x="174307" y="12382"/>
                    <a:pt x="195263" y="33338"/>
                  </a:cubicBezTo>
                  <a:cubicBezTo>
                    <a:pt x="216217" y="54292"/>
                    <a:pt x="228600" y="82867"/>
                    <a:pt x="228600" y="114300"/>
                  </a:cubicBezTo>
                  <a:lnTo>
                    <a:pt x="228600" y="178117"/>
                  </a:lnTo>
                  <a:lnTo>
                    <a:pt x="303847" y="178117"/>
                  </a:lnTo>
                  <a:lnTo>
                    <a:pt x="303847" y="114300"/>
                  </a:lnTo>
                  <a:cubicBezTo>
                    <a:pt x="303847" y="82867"/>
                    <a:pt x="316230" y="54292"/>
                    <a:pt x="337185" y="33338"/>
                  </a:cubicBezTo>
                  <a:cubicBezTo>
                    <a:pt x="358140" y="12382"/>
                    <a:pt x="386715" y="0"/>
                    <a:pt x="418147" y="0"/>
                  </a:cubicBezTo>
                  <a:cubicBezTo>
                    <a:pt x="449580" y="0"/>
                    <a:pt x="478155" y="12382"/>
                    <a:pt x="499110" y="33338"/>
                  </a:cubicBezTo>
                  <a:cubicBezTo>
                    <a:pt x="520065" y="54292"/>
                    <a:pt x="532447" y="82867"/>
                    <a:pt x="532447" y="114300"/>
                  </a:cubicBezTo>
                  <a:cubicBezTo>
                    <a:pt x="532447" y="145733"/>
                    <a:pt x="520065" y="174308"/>
                    <a:pt x="499110" y="195263"/>
                  </a:cubicBezTo>
                  <a:cubicBezTo>
                    <a:pt x="478155" y="216217"/>
                    <a:pt x="449580" y="228600"/>
                    <a:pt x="418147" y="228600"/>
                  </a:cubicBezTo>
                  <a:lnTo>
                    <a:pt x="354330" y="228600"/>
                  </a:lnTo>
                  <a:lnTo>
                    <a:pt x="354330" y="669607"/>
                  </a:lnTo>
                  <a:lnTo>
                    <a:pt x="303847" y="669607"/>
                  </a:lnTo>
                  <a:lnTo>
                    <a:pt x="303847" y="669607"/>
                  </a:lnTo>
                  <a:close/>
                  <a:moveTo>
                    <a:pt x="354330" y="114300"/>
                  </a:moveTo>
                  <a:lnTo>
                    <a:pt x="354330" y="178117"/>
                  </a:lnTo>
                  <a:lnTo>
                    <a:pt x="418147" y="178117"/>
                  </a:lnTo>
                  <a:cubicBezTo>
                    <a:pt x="435292" y="178117"/>
                    <a:pt x="451485" y="170497"/>
                    <a:pt x="462915" y="159067"/>
                  </a:cubicBezTo>
                  <a:cubicBezTo>
                    <a:pt x="474345" y="147638"/>
                    <a:pt x="481965" y="131445"/>
                    <a:pt x="481965" y="114300"/>
                  </a:cubicBezTo>
                  <a:cubicBezTo>
                    <a:pt x="481965" y="97155"/>
                    <a:pt x="475297" y="80963"/>
                    <a:pt x="462915" y="69532"/>
                  </a:cubicBezTo>
                  <a:cubicBezTo>
                    <a:pt x="451485" y="58102"/>
                    <a:pt x="435292" y="50482"/>
                    <a:pt x="418147" y="50482"/>
                  </a:cubicBezTo>
                  <a:cubicBezTo>
                    <a:pt x="401003" y="50482"/>
                    <a:pt x="384810" y="57150"/>
                    <a:pt x="373380" y="69532"/>
                  </a:cubicBezTo>
                  <a:cubicBezTo>
                    <a:pt x="360997" y="80963"/>
                    <a:pt x="354330" y="96202"/>
                    <a:pt x="354330" y="114300"/>
                  </a:cubicBezTo>
                  <a:lnTo>
                    <a:pt x="354330" y="114300"/>
                  </a:lnTo>
                  <a:close/>
                  <a:moveTo>
                    <a:pt x="114300" y="178117"/>
                  </a:moveTo>
                  <a:lnTo>
                    <a:pt x="178117" y="178117"/>
                  </a:lnTo>
                  <a:lnTo>
                    <a:pt x="178117" y="114300"/>
                  </a:lnTo>
                  <a:cubicBezTo>
                    <a:pt x="178117" y="97155"/>
                    <a:pt x="171450" y="80963"/>
                    <a:pt x="159067" y="69532"/>
                  </a:cubicBezTo>
                  <a:cubicBezTo>
                    <a:pt x="147638" y="58102"/>
                    <a:pt x="131445" y="50482"/>
                    <a:pt x="114300" y="50482"/>
                  </a:cubicBezTo>
                  <a:cubicBezTo>
                    <a:pt x="97155" y="50482"/>
                    <a:pt x="80963" y="57150"/>
                    <a:pt x="69532" y="69532"/>
                  </a:cubicBezTo>
                  <a:cubicBezTo>
                    <a:pt x="58102" y="80963"/>
                    <a:pt x="50482" y="97155"/>
                    <a:pt x="50482" y="114300"/>
                  </a:cubicBezTo>
                  <a:cubicBezTo>
                    <a:pt x="50482" y="131445"/>
                    <a:pt x="57150" y="147638"/>
                    <a:pt x="69532" y="159067"/>
                  </a:cubicBezTo>
                  <a:cubicBezTo>
                    <a:pt x="80963" y="170497"/>
                    <a:pt x="96202" y="178117"/>
                    <a:pt x="114300" y="1781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 name="Google Shape;400;p29"/>
          <p:cNvGrpSpPr/>
          <p:nvPr/>
        </p:nvGrpSpPr>
        <p:grpSpPr>
          <a:xfrm>
            <a:off x="4159567" y="4988275"/>
            <a:ext cx="3872859" cy="1649101"/>
            <a:chOff x="4487664" y="-1392325"/>
            <a:chExt cx="3997997" cy="1702034"/>
          </a:xfrm>
        </p:grpSpPr>
        <p:grpSp>
          <p:nvGrpSpPr>
            <p:cNvPr id="401" name="Google Shape;401;p29"/>
            <p:cNvGrpSpPr/>
            <p:nvPr/>
          </p:nvGrpSpPr>
          <p:grpSpPr>
            <a:xfrm>
              <a:off x="5041805" y="-1392325"/>
              <a:ext cx="2896971" cy="1702034"/>
              <a:chOff x="4692026" y="4370063"/>
              <a:chExt cx="2807959" cy="1649737"/>
            </a:xfrm>
          </p:grpSpPr>
          <p:sp>
            <p:nvSpPr>
              <p:cNvPr id="402" name="Google Shape;402;p29"/>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29"/>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4" name="Google Shape;404;p29"/>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29"/>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29"/>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29"/>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 name="Google Shape;448;p32"/>
          <p:cNvSpPr txBox="1">
            <a:spLocks noGrp="1"/>
          </p:cNvSpPr>
          <p:nvPr>
            <p:ph type="subTitle" idx="1"/>
          </p:nvPr>
        </p:nvSpPr>
        <p:spPr>
          <a:xfrm>
            <a:off x="8127243" y="5919469"/>
            <a:ext cx="4064757"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uk-UA" dirty="0" smtClean="0"/>
              <a:t>Стівен Вольфрам</a:t>
            </a:r>
            <a:endParaRPr dirty="0"/>
          </a:p>
        </p:txBody>
      </p:sp>
    </p:spTree>
    <p:extLst>
      <p:ext uri="{BB962C8B-B14F-4D97-AF65-F5344CB8AC3E}">
        <p14:creationId xmlns:p14="http://schemas.microsoft.com/office/powerpoint/2010/main" val="3772319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0"/>
          <p:cNvSpPr txBox="1">
            <a:spLocks noGrp="1"/>
          </p:cNvSpPr>
          <p:nvPr>
            <p:ph type="title"/>
          </p:nvPr>
        </p:nvSpPr>
        <p:spPr>
          <a:xfrm>
            <a:off x="415600" y="85731"/>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5400" dirty="0" smtClean="0">
                <a:solidFill>
                  <a:schemeClr val="dk2"/>
                </a:solidFill>
                <a:latin typeface="Comic Sans MS" panose="030F0702030302020204" pitchFamily="66" charset="0"/>
              </a:rPr>
              <a:t>Тоталістичні клітинні автомати</a:t>
            </a:r>
            <a:endParaRPr sz="5400" dirty="0">
              <a:solidFill>
                <a:schemeClr val="dk2"/>
              </a:solidFill>
              <a:latin typeface="Comic Sans MS" panose="030F0702030302020204" pitchFamily="66" charset="0"/>
            </a:endParaRPr>
          </a:p>
        </p:txBody>
      </p:sp>
      <p:sp>
        <p:nvSpPr>
          <p:cNvPr id="418" name="Google Shape;418;p30"/>
          <p:cNvSpPr txBox="1">
            <a:spLocks noGrp="1"/>
          </p:cNvSpPr>
          <p:nvPr>
            <p:ph type="body" idx="4"/>
          </p:nvPr>
        </p:nvSpPr>
        <p:spPr>
          <a:xfrm>
            <a:off x="5120855" y="1471424"/>
            <a:ext cx="6406800" cy="4458795"/>
          </a:xfrm>
          <a:prstGeom prst="rect">
            <a:avLst/>
          </a:prstGeom>
        </p:spPr>
        <p:txBody>
          <a:bodyPr spcFirstLastPara="1" wrap="square" lIns="121900" tIns="121900" rIns="121900" bIns="121900" anchor="t" anchorCtr="0">
            <a:noAutofit/>
          </a:bodyPr>
          <a:lstStyle/>
          <a:p>
            <a:pPr marL="0" lvl="0" indent="0" algn="just">
              <a:lnSpc>
                <a:spcPct val="150000"/>
              </a:lnSpc>
              <a:spcAft>
                <a:spcPts val="2100"/>
              </a:spcAft>
              <a:buNone/>
            </a:pPr>
            <a:r>
              <a:rPr lang="uk-UA" dirty="0" smtClean="0"/>
              <a:t>Термін </a:t>
            </a:r>
            <a:r>
              <a:rPr lang="uk-UA" dirty="0"/>
              <a:t>тоталістичний походить від англійської </a:t>
            </a:r>
            <a:r>
              <a:rPr lang="en-US" dirty="0"/>
              <a:t>totalistic.</a:t>
            </a:r>
            <a:endParaRPr lang="uk-UA" dirty="0"/>
          </a:p>
          <a:p>
            <a:pPr marL="0" lvl="0" indent="0" algn="just">
              <a:lnSpc>
                <a:spcPct val="150000"/>
              </a:lnSpc>
              <a:spcAft>
                <a:spcPts val="2100"/>
              </a:spcAft>
              <a:buNone/>
            </a:pPr>
            <a:r>
              <a:rPr lang="uk-UA" dirty="0" smtClean="0"/>
              <a:t>На </a:t>
            </a:r>
            <a:r>
              <a:rPr lang="uk-UA" dirty="0"/>
              <a:t>кожному кроці еволюції клітинного автомата значення клітини дорівнює якомусь цілому числу </a:t>
            </a:r>
            <a:r>
              <a:rPr lang="uk-UA" dirty="0" smtClean="0"/>
              <a:t>(вибирається </a:t>
            </a:r>
            <a:r>
              <a:rPr lang="uk-UA" dirty="0"/>
              <a:t>з кінцевої </a:t>
            </a:r>
            <a:r>
              <a:rPr lang="uk-UA" dirty="0" smtClean="0"/>
              <a:t>множини), а новий стан клітини визначається сумою значень клітин-сусідів і, можливо, попереднім станом </a:t>
            </a:r>
            <a:r>
              <a:rPr lang="uk-UA" dirty="0"/>
              <a:t>клітини. </a:t>
            </a:r>
            <a:endParaRPr lang="uk-UA" dirty="0" smtClean="0"/>
          </a:p>
          <a:p>
            <a:pPr marL="0" lvl="0" indent="0" algn="just">
              <a:lnSpc>
                <a:spcPct val="150000"/>
              </a:lnSpc>
              <a:spcAft>
                <a:spcPts val="2100"/>
              </a:spcAft>
              <a:buNone/>
            </a:pPr>
            <a:r>
              <a:rPr lang="uk-UA" dirty="0" smtClean="0"/>
              <a:t>Якщо </a:t>
            </a:r>
            <a:r>
              <a:rPr lang="uk-UA" dirty="0"/>
              <a:t>стан </a:t>
            </a:r>
            <a:r>
              <a:rPr lang="uk-UA" dirty="0" smtClean="0"/>
              <a:t>клітини на </a:t>
            </a:r>
            <a:r>
              <a:rPr lang="uk-UA" dirty="0"/>
              <a:t>новому кроці залежить від її попереднього стану, такий клітинний автомат називається зовнішнім </a:t>
            </a:r>
            <a:r>
              <a:rPr lang="uk-UA" dirty="0" smtClean="0"/>
              <a:t>тоталістичним. </a:t>
            </a:r>
          </a:p>
          <a:p>
            <a:pPr marL="0" lvl="0" indent="0" algn="just">
              <a:lnSpc>
                <a:spcPct val="150000"/>
              </a:lnSpc>
              <a:spcAft>
                <a:spcPts val="2100"/>
              </a:spcAft>
              <a:buNone/>
            </a:pPr>
            <a:r>
              <a:rPr lang="uk-UA" dirty="0" smtClean="0"/>
              <a:t>Гра </a:t>
            </a:r>
            <a:r>
              <a:rPr lang="uk-UA" dirty="0"/>
              <a:t>Життя є прикладом зовнішнього тоталістичного клітинного автомата з набором значень </a:t>
            </a:r>
            <a:r>
              <a:rPr lang="uk-UA" dirty="0" smtClean="0"/>
              <a:t>осередків (</a:t>
            </a:r>
            <a:r>
              <a:rPr lang="en-US" dirty="0" smtClean="0"/>
              <a:t>0,1</a:t>
            </a:r>
            <a:r>
              <a:rPr lang="uk-UA" dirty="0" smtClean="0"/>
              <a:t>)</a:t>
            </a:r>
            <a:r>
              <a:rPr lang="en-US" dirty="0" smtClean="0"/>
              <a:t>.</a:t>
            </a:r>
            <a:endParaRPr lang="en-US" dirty="0"/>
          </a:p>
        </p:txBody>
      </p:sp>
      <p:sp>
        <p:nvSpPr>
          <p:cNvPr id="419" name="Google Shape;419;p30"/>
          <p:cNvSpPr/>
          <p:nvPr/>
        </p:nvSpPr>
        <p:spPr>
          <a:xfrm rot="-2700000">
            <a:off x="1132634" y="2303808"/>
            <a:ext cx="2355139" cy="2355139"/>
          </a:xfrm>
          <a:custGeom>
            <a:avLst/>
            <a:gdLst/>
            <a:ahLst/>
            <a:cxnLst/>
            <a:rect l="l" t="t" r="r" b="b"/>
            <a:pathLst>
              <a:path w="4724354" h="4724354" extrusionOk="0">
                <a:moveTo>
                  <a:pt x="4724355" y="2362177"/>
                </a:moveTo>
                <a:cubicBezTo>
                  <a:pt x="4724355" y="3666772"/>
                  <a:pt x="3666772" y="4724355"/>
                  <a:pt x="2362177" y="4724355"/>
                </a:cubicBezTo>
                <a:cubicBezTo>
                  <a:pt x="1057583" y="4724355"/>
                  <a:pt x="0" y="3666772"/>
                  <a:pt x="0" y="2362177"/>
                </a:cubicBezTo>
                <a:cubicBezTo>
                  <a:pt x="0" y="1057583"/>
                  <a:pt x="1057583" y="0"/>
                  <a:pt x="2362177" y="0"/>
                </a:cubicBezTo>
                <a:cubicBezTo>
                  <a:pt x="3666772" y="0"/>
                  <a:pt x="4724355" y="1057583"/>
                  <a:pt x="4724355" y="23621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0"/>
          <p:cNvSpPr/>
          <p:nvPr/>
        </p:nvSpPr>
        <p:spPr>
          <a:xfrm>
            <a:off x="1130390" y="5163931"/>
            <a:ext cx="2362200" cy="118110"/>
          </a:xfrm>
          <a:custGeom>
            <a:avLst/>
            <a:gdLst/>
            <a:ahLst/>
            <a:cxnLst/>
            <a:rect l="l" t="t" r="r" b="b"/>
            <a:pathLst>
              <a:path w="4724400" h="236219" extrusionOk="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30"/>
          <p:cNvGrpSpPr/>
          <p:nvPr/>
        </p:nvGrpSpPr>
        <p:grpSpPr>
          <a:xfrm>
            <a:off x="1897524" y="2787236"/>
            <a:ext cx="825391" cy="1388275"/>
            <a:chOff x="3083744" y="1423529"/>
            <a:chExt cx="913447" cy="1536382"/>
          </a:xfrm>
        </p:grpSpPr>
        <p:sp>
          <p:nvSpPr>
            <p:cNvPr id="422" name="Google Shape;422;p30"/>
            <p:cNvSpPr/>
            <p:nvPr/>
          </p:nvSpPr>
          <p:spPr>
            <a:xfrm>
              <a:off x="3375209" y="2458896"/>
              <a:ext cx="330517" cy="439102"/>
            </a:xfrm>
            <a:custGeom>
              <a:avLst/>
              <a:gdLst/>
              <a:ahLst/>
              <a:cxnLst/>
              <a:rect l="l" t="t" r="r" b="b"/>
              <a:pathLst>
                <a:path w="330517" h="439102" extrusionOk="0">
                  <a:moveTo>
                    <a:pt x="0" y="0"/>
                  </a:moveTo>
                  <a:lnTo>
                    <a:pt x="330517" y="0"/>
                  </a:lnTo>
                  <a:lnTo>
                    <a:pt x="330517" y="439103"/>
                  </a:lnTo>
                  <a:lnTo>
                    <a:pt x="0" y="439103"/>
                  </a:lnTo>
                  <a:close/>
                </a:path>
              </a:pathLst>
            </a:custGeom>
            <a:solidFill>
              <a:srgbClr val="5648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0"/>
            <p:cNvSpPr/>
            <p:nvPr/>
          </p:nvSpPr>
          <p:spPr>
            <a:xfrm>
              <a:off x="3375209" y="2502711"/>
              <a:ext cx="330517" cy="108584"/>
            </a:xfrm>
            <a:custGeom>
              <a:avLst/>
              <a:gdLst/>
              <a:ahLst/>
              <a:cxnLst/>
              <a:rect l="l" t="t" r="r" b="b"/>
              <a:pathLst>
                <a:path w="330517" h="108584" extrusionOk="0">
                  <a:moveTo>
                    <a:pt x="0" y="40957"/>
                  </a:moveTo>
                  <a:lnTo>
                    <a:pt x="330517" y="0"/>
                  </a:lnTo>
                  <a:lnTo>
                    <a:pt x="330517" y="66675"/>
                  </a:lnTo>
                  <a:lnTo>
                    <a:pt x="0" y="108585"/>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0"/>
            <p:cNvSpPr/>
            <p:nvPr/>
          </p:nvSpPr>
          <p:spPr>
            <a:xfrm>
              <a:off x="3375209" y="2625583"/>
              <a:ext cx="330517" cy="108585"/>
            </a:xfrm>
            <a:custGeom>
              <a:avLst/>
              <a:gdLst/>
              <a:ahLst/>
              <a:cxnLst/>
              <a:rect l="l" t="t" r="r" b="b"/>
              <a:pathLst>
                <a:path w="330517" h="108585" extrusionOk="0">
                  <a:moveTo>
                    <a:pt x="0" y="40958"/>
                  </a:moveTo>
                  <a:cubicBezTo>
                    <a:pt x="110490" y="27623"/>
                    <a:pt x="220027" y="13335"/>
                    <a:pt x="330517" y="0"/>
                  </a:cubicBezTo>
                  <a:cubicBezTo>
                    <a:pt x="330517" y="22860"/>
                    <a:pt x="330517" y="44767"/>
                    <a:pt x="330517" y="67628"/>
                  </a:cubicBezTo>
                  <a:cubicBezTo>
                    <a:pt x="220027" y="80963"/>
                    <a:pt x="110490" y="95250"/>
                    <a:pt x="0" y="108585"/>
                  </a:cubicBezTo>
                  <a:cubicBezTo>
                    <a:pt x="0" y="86678"/>
                    <a:pt x="0" y="63817"/>
                    <a:pt x="0" y="40958"/>
                  </a:cubicBez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0"/>
            <p:cNvSpPr/>
            <p:nvPr/>
          </p:nvSpPr>
          <p:spPr>
            <a:xfrm>
              <a:off x="3375209" y="2748456"/>
              <a:ext cx="330517" cy="109537"/>
            </a:xfrm>
            <a:custGeom>
              <a:avLst/>
              <a:gdLst/>
              <a:ahLst/>
              <a:cxnLst/>
              <a:rect l="l" t="t" r="r" b="b"/>
              <a:pathLst>
                <a:path w="330517" h="109537" extrusionOk="0">
                  <a:moveTo>
                    <a:pt x="0" y="41910"/>
                  </a:moveTo>
                  <a:lnTo>
                    <a:pt x="330517" y="0"/>
                  </a:lnTo>
                  <a:lnTo>
                    <a:pt x="330517" y="67627"/>
                  </a:lnTo>
                  <a:lnTo>
                    <a:pt x="0" y="109538"/>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0"/>
            <p:cNvSpPr/>
            <p:nvPr/>
          </p:nvSpPr>
          <p:spPr>
            <a:xfrm>
              <a:off x="3375209" y="2897999"/>
              <a:ext cx="330517" cy="61912"/>
            </a:xfrm>
            <a:custGeom>
              <a:avLst/>
              <a:gdLst/>
              <a:ahLst/>
              <a:cxnLst/>
              <a:rect l="l" t="t" r="r" b="b"/>
              <a:pathLst>
                <a:path w="330517" h="61912" extrusionOk="0">
                  <a:moveTo>
                    <a:pt x="81915" y="61913"/>
                  </a:moveTo>
                  <a:lnTo>
                    <a:pt x="247650" y="61913"/>
                  </a:lnTo>
                  <a:lnTo>
                    <a:pt x="330517" y="0"/>
                  </a:lnTo>
                  <a:lnTo>
                    <a:pt x="0" y="0"/>
                  </a:lnTo>
                  <a:close/>
                </a:path>
              </a:pathLst>
            </a:custGeom>
            <a:solidFill>
              <a:srgbClr val="544F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0"/>
            <p:cNvSpPr/>
            <p:nvPr/>
          </p:nvSpPr>
          <p:spPr>
            <a:xfrm>
              <a:off x="3083744" y="1423529"/>
              <a:ext cx="913447" cy="1036320"/>
            </a:xfrm>
            <a:custGeom>
              <a:avLst/>
              <a:gdLst/>
              <a:ahLst/>
              <a:cxnLst/>
              <a:rect l="l" t="t" r="r" b="b"/>
              <a:pathLst>
                <a:path w="913447" h="1036320" extrusionOk="0">
                  <a:moveTo>
                    <a:pt x="456247" y="0"/>
                  </a:moveTo>
                  <a:cubicBezTo>
                    <a:pt x="708660" y="0"/>
                    <a:pt x="913447" y="204788"/>
                    <a:pt x="913447" y="457200"/>
                  </a:cubicBezTo>
                  <a:cubicBezTo>
                    <a:pt x="913447" y="613410"/>
                    <a:pt x="835342" y="750570"/>
                    <a:pt x="716280" y="833438"/>
                  </a:cubicBezTo>
                  <a:cubicBezTo>
                    <a:pt x="655320" y="875348"/>
                    <a:pt x="621982" y="940118"/>
                    <a:pt x="621982" y="1014413"/>
                  </a:cubicBezTo>
                  <a:lnTo>
                    <a:pt x="621982" y="1036320"/>
                  </a:lnTo>
                  <a:lnTo>
                    <a:pt x="291465" y="1036320"/>
                  </a:lnTo>
                  <a:lnTo>
                    <a:pt x="291465" y="1014413"/>
                  </a:lnTo>
                  <a:cubicBezTo>
                    <a:pt x="291465" y="940118"/>
                    <a:pt x="258127" y="876300"/>
                    <a:pt x="197167" y="833438"/>
                  </a:cubicBezTo>
                  <a:cubicBezTo>
                    <a:pt x="78105" y="750570"/>
                    <a:pt x="0" y="613410"/>
                    <a:pt x="0" y="457200"/>
                  </a:cubicBezTo>
                  <a:cubicBezTo>
                    <a:pt x="0" y="204788"/>
                    <a:pt x="203835" y="0"/>
                    <a:pt x="456247"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0"/>
            <p:cNvSpPr/>
            <p:nvPr/>
          </p:nvSpPr>
          <p:spPr>
            <a:xfrm>
              <a:off x="3274244" y="1789289"/>
              <a:ext cx="532447" cy="669607"/>
            </a:xfrm>
            <a:custGeom>
              <a:avLst/>
              <a:gdLst/>
              <a:ahLst/>
              <a:cxnLst/>
              <a:rect l="l" t="t" r="r" b="b"/>
              <a:pathLst>
                <a:path w="532447" h="669607" extrusionOk="0">
                  <a:moveTo>
                    <a:pt x="303847" y="669607"/>
                  </a:moveTo>
                  <a:lnTo>
                    <a:pt x="303847" y="228600"/>
                  </a:lnTo>
                  <a:lnTo>
                    <a:pt x="228600" y="228600"/>
                  </a:lnTo>
                  <a:lnTo>
                    <a:pt x="228600" y="669607"/>
                  </a:lnTo>
                  <a:lnTo>
                    <a:pt x="178117" y="669607"/>
                  </a:lnTo>
                  <a:lnTo>
                    <a:pt x="178117" y="228600"/>
                  </a:lnTo>
                  <a:lnTo>
                    <a:pt x="114300" y="228600"/>
                  </a:lnTo>
                  <a:cubicBezTo>
                    <a:pt x="82867" y="228600"/>
                    <a:pt x="54292" y="216217"/>
                    <a:pt x="33338" y="195263"/>
                  </a:cubicBezTo>
                  <a:cubicBezTo>
                    <a:pt x="12382" y="174308"/>
                    <a:pt x="0" y="145733"/>
                    <a:pt x="0" y="114300"/>
                  </a:cubicBezTo>
                  <a:cubicBezTo>
                    <a:pt x="0" y="82867"/>
                    <a:pt x="12382" y="54292"/>
                    <a:pt x="33338" y="33338"/>
                  </a:cubicBezTo>
                  <a:cubicBezTo>
                    <a:pt x="54292" y="12382"/>
                    <a:pt x="82867" y="0"/>
                    <a:pt x="114300" y="0"/>
                  </a:cubicBezTo>
                  <a:cubicBezTo>
                    <a:pt x="145732" y="0"/>
                    <a:pt x="174307" y="12382"/>
                    <a:pt x="195263" y="33338"/>
                  </a:cubicBezTo>
                  <a:cubicBezTo>
                    <a:pt x="216217" y="54292"/>
                    <a:pt x="228600" y="82867"/>
                    <a:pt x="228600" y="114300"/>
                  </a:cubicBezTo>
                  <a:lnTo>
                    <a:pt x="228600" y="178117"/>
                  </a:lnTo>
                  <a:lnTo>
                    <a:pt x="303847" y="178117"/>
                  </a:lnTo>
                  <a:lnTo>
                    <a:pt x="303847" y="114300"/>
                  </a:lnTo>
                  <a:cubicBezTo>
                    <a:pt x="303847" y="82867"/>
                    <a:pt x="316230" y="54292"/>
                    <a:pt x="337185" y="33338"/>
                  </a:cubicBezTo>
                  <a:cubicBezTo>
                    <a:pt x="358140" y="12382"/>
                    <a:pt x="386715" y="0"/>
                    <a:pt x="418147" y="0"/>
                  </a:cubicBezTo>
                  <a:cubicBezTo>
                    <a:pt x="449580" y="0"/>
                    <a:pt x="478155" y="12382"/>
                    <a:pt x="499110" y="33338"/>
                  </a:cubicBezTo>
                  <a:cubicBezTo>
                    <a:pt x="520065" y="54292"/>
                    <a:pt x="532447" y="82867"/>
                    <a:pt x="532447" y="114300"/>
                  </a:cubicBezTo>
                  <a:cubicBezTo>
                    <a:pt x="532447" y="145733"/>
                    <a:pt x="520065" y="174308"/>
                    <a:pt x="499110" y="195263"/>
                  </a:cubicBezTo>
                  <a:cubicBezTo>
                    <a:pt x="478155" y="216217"/>
                    <a:pt x="449580" y="228600"/>
                    <a:pt x="418147" y="228600"/>
                  </a:cubicBezTo>
                  <a:lnTo>
                    <a:pt x="354330" y="228600"/>
                  </a:lnTo>
                  <a:lnTo>
                    <a:pt x="354330" y="669607"/>
                  </a:lnTo>
                  <a:lnTo>
                    <a:pt x="303847" y="669607"/>
                  </a:lnTo>
                  <a:lnTo>
                    <a:pt x="303847" y="669607"/>
                  </a:lnTo>
                  <a:close/>
                  <a:moveTo>
                    <a:pt x="354330" y="114300"/>
                  </a:moveTo>
                  <a:lnTo>
                    <a:pt x="354330" y="178117"/>
                  </a:lnTo>
                  <a:lnTo>
                    <a:pt x="418147" y="178117"/>
                  </a:lnTo>
                  <a:cubicBezTo>
                    <a:pt x="435292" y="178117"/>
                    <a:pt x="451485" y="170497"/>
                    <a:pt x="462915" y="159067"/>
                  </a:cubicBezTo>
                  <a:cubicBezTo>
                    <a:pt x="474345" y="147638"/>
                    <a:pt x="481965" y="131445"/>
                    <a:pt x="481965" y="114300"/>
                  </a:cubicBezTo>
                  <a:cubicBezTo>
                    <a:pt x="481965" y="97155"/>
                    <a:pt x="475297" y="80963"/>
                    <a:pt x="462915" y="69532"/>
                  </a:cubicBezTo>
                  <a:cubicBezTo>
                    <a:pt x="451485" y="58102"/>
                    <a:pt x="435292" y="50482"/>
                    <a:pt x="418147" y="50482"/>
                  </a:cubicBezTo>
                  <a:cubicBezTo>
                    <a:pt x="401003" y="50482"/>
                    <a:pt x="384810" y="57150"/>
                    <a:pt x="373380" y="69532"/>
                  </a:cubicBezTo>
                  <a:cubicBezTo>
                    <a:pt x="360997" y="80963"/>
                    <a:pt x="354330" y="96202"/>
                    <a:pt x="354330" y="114300"/>
                  </a:cubicBezTo>
                  <a:lnTo>
                    <a:pt x="354330" y="114300"/>
                  </a:lnTo>
                  <a:close/>
                  <a:moveTo>
                    <a:pt x="114300" y="178117"/>
                  </a:moveTo>
                  <a:lnTo>
                    <a:pt x="178117" y="178117"/>
                  </a:lnTo>
                  <a:lnTo>
                    <a:pt x="178117" y="114300"/>
                  </a:lnTo>
                  <a:cubicBezTo>
                    <a:pt x="178117" y="97155"/>
                    <a:pt x="171450" y="80963"/>
                    <a:pt x="159067" y="69532"/>
                  </a:cubicBezTo>
                  <a:cubicBezTo>
                    <a:pt x="147638" y="58102"/>
                    <a:pt x="131445" y="50482"/>
                    <a:pt x="114300" y="50482"/>
                  </a:cubicBezTo>
                  <a:cubicBezTo>
                    <a:pt x="97155" y="50482"/>
                    <a:pt x="80963" y="57150"/>
                    <a:pt x="69532" y="69532"/>
                  </a:cubicBezTo>
                  <a:cubicBezTo>
                    <a:pt x="58102" y="80963"/>
                    <a:pt x="50482" y="97155"/>
                    <a:pt x="50482" y="114300"/>
                  </a:cubicBezTo>
                  <a:cubicBezTo>
                    <a:pt x="50482" y="131445"/>
                    <a:pt x="57150" y="147638"/>
                    <a:pt x="69532" y="159067"/>
                  </a:cubicBezTo>
                  <a:cubicBezTo>
                    <a:pt x="80963" y="170497"/>
                    <a:pt x="96202" y="178117"/>
                    <a:pt x="114300" y="1781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9" name="Google Shape;429;p30"/>
          <p:cNvGrpSpPr/>
          <p:nvPr/>
        </p:nvGrpSpPr>
        <p:grpSpPr>
          <a:xfrm>
            <a:off x="1225752" y="4282475"/>
            <a:ext cx="2168913" cy="923353"/>
            <a:chOff x="4487664" y="-1392325"/>
            <a:chExt cx="3997997" cy="1702034"/>
          </a:xfrm>
        </p:grpSpPr>
        <p:grpSp>
          <p:nvGrpSpPr>
            <p:cNvPr id="430" name="Google Shape;430;p30"/>
            <p:cNvGrpSpPr/>
            <p:nvPr/>
          </p:nvGrpSpPr>
          <p:grpSpPr>
            <a:xfrm>
              <a:off x="5041805" y="-1392325"/>
              <a:ext cx="2896971" cy="1702034"/>
              <a:chOff x="4692026" y="4370063"/>
              <a:chExt cx="2807959" cy="1649737"/>
            </a:xfrm>
          </p:grpSpPr>
          <p:sp>
            <p:nvSpPr>
              <p:cNvPr id="431" name="Google Shape;431;p30"/>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0"/>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3" name="Google Shape;433;p30"/>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30"/>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0"/>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0"/>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009871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0"/>
          <p:cNvSpPr txBox="1">
            <a:spLocks noGrp="1"/>
          </p:cNvSpPr>
          <p:nvPr>
            <p:ph type="title"/>
          </p:nvPr>
        </p:nvSpPr>
        <p:spPr>
          <a:xfrm>
            <a:off x="415600" y="85731"/>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5400" dirty="0" smtClean="0">
                <a:solidFill>
                  <a:schemeClr val="dk2"/>
                </a:solidFill>
                <a:latin typeface="Comic Sans MS" panose="030F0702030302020204" pitchFamily="66" charset="0"/>
              </a:rPr>
              <a:t>Оборотні клітинні автомати</a:t>
            </a:r>
            <a:endParaRPr sz="5400" dirty="0">
              <a:solidFill>
                <a:schemeClr val="dk2"/>
              </a:solidFill>
              <a:latin typeface="Comic Sans MS" panose="030F0702030302020204" pitchFamily="66" charset="0"/>
            </a:endParaRPr>
          </a:p>
        </p:txBody>
      </p:sp>
      <p:sp>
        <p:nvSpPr>
          <p:cNvPr id="418" name="Google Shape;418;p30"/>
          <p:cNvSpPr txBox="1">
            <a:spLocks noGrp="1"/>
          </p:cNvSpPr>
          <p:nvPr>
            <p:ph type="body" idx="4"/>
          </p:nvPr>
        </p:nvSpPr>
        <p:spPr>
          <a:xfrm>
            <a:off x="1025567" y="1486323"/>
            <a:ext cx="6406800" cy="5067921"/>
          </a:xfrm>
          <a:prstGeom prst="rect">
            <a:avLst/>
          </a:prstGeom>
        </p:spPr>
        <p:txBody>
          <a:bodyPr spcFirstLastPara="1" wrap="square" lIns="121900" tIns="121900" rIns="121900" bIns="121900" anchor="t" anchorCtr="0">
            <a:noAutofit/>
          </a:bodyPr>
          <a:lstStyle/>
          <a:p>
            <a:pPr marL="0" lvl="0" indent="0" algn="just">
              <a:lnSpc>
                <a:spcPct val="150000"/>
              </a:lnSpc>
              <a:spcAft>
                <a:spcPts val="2100"/>
              </a:spcAft>
              <a:buNone/>
            </a:pPr>
            <a:r>
              <a:rPr lang="uk-UA" dirty="0"/>
              <a:t>Клітинний автомат називається оборотним , якщо </a:t>
            </a:r>
            <a:r>
              <a:rPr lang="uk-UA" dirty="0" smtClean="0"/>
              <a:t>у кожної </a:t>
            </a:r>
            <a:r>
              <a:rPr lang="uk-UA" dirty="0"/>
              <a:t>поточної конфігурації існує лише одна попередня конфігурація. </a:t>
            </a:r>
            <a:endParaRPr lang="uk-UA" dirty="0" smtClean="0"/>
          </a:p>
          <a:p>
            <a:pPr marL="0" lvl="0" indent="0" algn="just">
              <a:lnSpc>
                <a:spcPct val="150000"/>
              </a:lnSpc>
              <a:spcAft>
                <a:spcPts val="2100"/>
              </a:spcAft>
              <a:buNone/>
            </a:pPr>
            <a:r>
              <a:rPr lang="uk-UA" dirty="0" smtClean="0"/>
              <a:t>Якщо </a:t>
            </a:r>
            <a:r>
              <a:rPr lang="uk-UA" dirty="0"/>
              <a:t>розглядати клітинний автомат як функцію, що відображає одну конфігурацію в іншу, то оборотність передбачає біоактивність цієї функції. Якщо клітинний автомат </a:t>
            </a:r>
            <a:r>
              <a:rPr lang="uk-UA" dirty="0" smtClean="0"/>
              <a:t>оборотний, </a:t>
            </a:r>
            <a:r>
              <a:rPr lang="uk-UA" dirty="0"/>
              <a:t>його зворотна еволюція також може бути описана клітинним автоматом. </a:t>
            </a:r>
            <a:r>
              <a:rPr lang="uk-UA" dirty="0" smtClean="0"/>
              <a:t>Недосяжні конфігурації </a:t>
            </a:r>
            <a:r>
              <a:rPr lang="uk-UA" dirty="0"/>
              <a:t>у цьому клітинному автоматі, </a:t>
            </a:r>
            <a:r>
              <a:rPr lang="uk-UA" dirty="0" smtClean="0"/>
              <a:t>звуться «Сади Едема».</a:t>
            </a:r>
            <a:endParaRPr lang="uk-UA" dirty="0"/>
          </a:p>
          <a:p>
            <a:pPr marL="0" lvl="0" indent="0" algn="just">
              <a:lnSpc>
                <a:spcPct val="150000"/>
              </a:lnSpc>
              <a:spcAft>
                <a:spcPts val="2100"/>
              </a:spcAft>
              <a:buNone/>
            </a:pPr>
            <a:r>
              <a:rPr lang="uk-UA" dirty="0" smtClean="0"/>
              <a:t>Для </a:t>
            </a:r>
            <a:r>
              <a:rPr lang="uk-UA" dirty="0"/>
              <a:t>одномірних клітинних автоматів існують алгоритми визначення оборотності чи </a:t>
            </a:r>
            <a:r>
              <a:rPr lang="uk-UA" dirty="0" smtClean="0"/>
              <a:t>необоротності</a:t>
            </a:r>
            <a:r>
              <a:rPr lang="uk-UA" dirty="0"/>
              <a:t>. Однак для клітинних автоматів із двома та більше вимірами таких алгоритмів немає</a:t>
            </a:r>
            <a:r>
              <a:rPr lang="uk-UA" dirty="0" smtClean="0"/>
              <a:t>.</a:t>
            </a:r>
            <a:endParaRPr lang="uk-UA" dirty="0"/>
          </a:p>
        </p:txBody>
      </p:sp>
      <p:grpSp>
        <p:nvGrpSpPr>
          <p:cNvPr id="2" name="Group 1"/>
          <p:cNvGrpSpPr/>
          <p:nvPr/>
        </p:nvGrpSpPr>
        <p:grpSpPr>
          <a:xfrm>
            <a:off x="8787335" y="1925120"/>
            <a:ext cx="2362200" cy="2978233"/>
            <a:chOff x="9433881" y="1407883"/>
            <a:chExt cx="2362200" cy="2978233"/>
          </a:xfrm>
        </p:grpSpPr>
        <p:sp>
          <p:nvSpPr>
            <p:cNvPr id="419" name="Google Shape;419;p30"/>
            <p:cNvSpPr/>
            <p:nvPr/>
          </p:nvSpPr>
          <p:spPr>
            <a:xfrm rot="-2700000">
              <a:off x="9436125" y="1407883"/>
              <a:ext cx="2355139" cy="2355139"/>
            </a:xfrm>
            <a:custGeom>
              <a:avLst/>
              <a:gdLst/>
              <a:ahLst/>
              <a:cxnLst/>
              <a:rect l="l" t="t" r="r" b="b"/>
              <a:pathLst>
                <a:path w="4724354" h="4724354" extrusionOk="0">
                  <a:moveTo>
                    <a:pt x="4724355" y="2362177"/>
                  </a:moveTo>
                  <a:cubicBezTo>
                    <a:pt x="4724355" y="3666772"/>
                    <a:pt x="3666772" y="4724355"/>
                    <a:pt x="2362177" y="4724355"/>
                  </a:cubicBezTo>
                  <a:cubicBezTo>
                    <a:pt x="1057583" y="4724355"/>
                    <a:pt x="0" y="3666772"/>
                    <a:pt x="0" y="2362177"/>
                  </a:cubicBezTo>
                  <a:cubicBezTo>
                    <a:pt x="0" y="1057583"/>
                    <a:pt x="1057583" y="0"/>
                    <a:pt x="2362177" y="0"/>
                  </a:cubicBezTo>
                  <a:cubicBezTo>
                    <a:pt x="3666772" y="0"/>
                    <a:pt x="4724355" y="1057583"/>
                    <a:pt x="4724355" y="23621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0"/>
            <p:cNvSpPr/>
            <p:nvPr/>
          </p:nvSpPr>
          <p:spPr>
            <a:xfrm>
              <a:off x="9433881" y="4268006"/>
              <a:ext cx="2362200" cy="118110"/>
            </a:xfrm>
            <a:custGeom>
              <a:avLst/>
              <a:gdLst/>
              <a:ahLst/>
              <a:cxnLst/>
              <a:rect l="l" t="t" r="r" b="b"/>
              <a:pathLst>
                <a:path w="4724400" h="236219" extrusionOk="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30"/>
            <p:cNvGrpSpPr/>
            <p:nvPr/>
          </p:nvGrpSpPr>
          <p:grpSpPr>
            <a:xfrm>
              <a:off x="10201015" y="1891311"/>
              <a:ext cx="825391" cy="1388275"/>
              <a:chOff x="3083744" y="1423529"/>
              <a:chExt cx="913447" cy="1536382"/>
            </a:xfrm>
          </p:grpSpPr>
          <p:sp>
            <p:nvSpPr>
              <p:cNvPr id="422" name="Google Shape;422;p30"/>
              <p:cNvSpPr/>
              <p:nvPr/>
            </p:nvSpPr>
            <p:spPr>
              <a:xfrm>
                <a:off x="3375209" y="2458896"/>
                <a:ext cx="330517" cy="439102"/>
              </a:xfrm>
              <a:custGeom>
                <a:avLst/>
                <a:gdLst/>
                <a:ahLst/>
                <a:cxnLst/>
                <a:rect l="l" t="t" r="r" b="b"/>
                <a:pathLst>
                  <a:path w="330517" h="439102" extrusionOk="0">
                    <a:moveTo>
                      <a:pt x="0" y="0"/>
                    </a:moveTo>
                    <a:lnTo>
                      <a:pt x="330517" y="0"/>
                    </a:lnTo>
                    <a:lnTo>
                      <a:pt x="330517" y="439103"/>
                    </a:lnTo>
                    <a:lnTo>
                      <a:pt x="0" y="439103"/>
                    </a:lnTo>
                    <a:close/>
                  </a:path>
                </a:pathLst>
              </a:custGeom>
              <a:solidFill>
                <a:srgbClr val="5648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0"/>
              <p:cNvSpPr/>
              <p:nvPr/>
            </p:nvSpPr>
            <p:spPr>
              <a:xfrm>
                <a:off x="3375209" y="2502711"/>
                <a:ext cx="330517" cy="108584"/>
              </a:xfrm>
              <a:custGeom>
                <a:avLst/>
                <a:gdLst/>
                <a:ahLst/>
                <a:cxnLst/>
                <a:rect l="l" t="t" r="r" b="b"/>
                <a:pathLst>
                  <a:path w="330517" h="108584" extrusionOk="0">
                    <a:moveTo>
                      <a:pt x="0" y="40957"/>
                    </a:moveTo>
                    <a:lnTo>
                      <a:pt x="330517" y="0"/>
                    </a:lnTo>
                    <a:lnTo>
                      <a:pt x="330517" y="66675"/>
                    </a:lnTo>
                    <a:lnTo>
                      <a:pt x="0" y="108585"/>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0"/>
              <p:cNvSpPr/>
              <p:nvPr/>
            </p:nvSpPr>
            <p:spPr>
              <a:xfrm>
                <a:off x="3375209" y="2625583"/>
                <a:ext cx="330517" cy="108585"/>
              </a:xfrm>
              <a:custGeom>
                <a:avLst/>
                <a:gdLst/>
                <a:ahLst/>
                <a:cxnLst/>
                <a:rect l="l" t="t" r="r" b="b"/>
                <a:pathLst>
                  <a:path w="330517" h="108585" extrusionOk="0">
                    <a:moveTo>
                      <a:pt x="0" y="40958"/>
                    </a:moveTo>
                    <a:cubicBezTo>
                      <a:pt x="110490" y="27623"/>
                      <a:pt x="220027" y="13335"/>
                      <a:pt x="330517" y="0"/>
                    </a:cubicBezTo>
                    <a:cubicBezTo>
                      <a:pt x="330517" y="22860"/>
                      <a:pt x="330517" y="44767"/>
                      <a:pt x="330517" y="67628"/>
                    </a:cubicBezTo>
                    <a:cubicBezTo>
                      <a:pt x="220027" y="80963"/>
                      <a:pt x="110490" y="95250"/>
                      <a:pt x="0" y="108585"/>
                    </a:cubicBezTo>
                    <a:cubicBezTo>
                      <a:pt x="0" y="86678"/>
                      <a:pt x="0" y="63817"/>
                      <a:pt x="0" y="40958"/>
                    </a:cubicBez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0"/>
              <p:cNvSpPr/>
              <p:nvPr/>
            </p:nvSpPr>
            <p:spPr>
              <a:xfrm>
                <a:off x="3375209" y="2748456"/>
                <a:ext cx="330517" cy="109537"/>
              </a:xfrm>
              <a:custGeom>
                <a:avLst/>
                <a:gdLst/>
                <a:ahLst/>
                <a:cxnLst/>
                <a:rect l="l" t="t" r="r" b="b"/>
                <a:pathLst>
                  <a:path w="330517" h="109537" extrusionOk="0">
                    <a:moveTo>
                      <a:pt x="0" y="41910"/>
                    </a:moveTo>
                    <a:lnTo>
                      <a:pt x="330517" y="0"/>
                    </a:lnTo>
                    <a:lnTo>
                      <a:pt x="330517" y="67627"/>
                    </a:lnTo>
                    <a:lnTo>
                      <a:pt x="0" y="109538"/>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0"/>
              <p:cNvSpPr/>
              <p:nvPr/>
            </p:nvSpPr>
            <p:spPr>
              <a:xfrm>
                <a:off x="3375209" y="2897999"/>
                <a:ext cx="330517" cy="61912"/>
              </a:xfrm>
              <a:custGeom>
                <a:avLst/>
                <a:gdLst/>
                <a:ahLst/>
                <a:cxnLst/>
                <a:rect l="l" t="t" r="r" b="b"/>
                <a:pathLst>
                  <a:path w="330517" h="61912" extrusionOk="0">
                    <a:moveTo>
                      <a:pt x="81915" y="61913"/>
                    </a:moveTo>
                    <a:lnTo>
                      <a:pt x="247650" y="61913"/>
                    </a:lnTo>
                    <a:lnTo>
                      <a:pt x="330517" y="0"/>
                    </a:lnTo>
                    <a:lnTo>
                      <a:pt x="0" y="0"/>
                    </a:lnTo>
                    <a:close/>
                  </a:path>
                </a:pathLst>
              </a:custGeom>
              <a:solidFill>
                <a:srgbClr val="544F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0"/>
              <p:cNvSpPr/>
              <p:nvPr/>
            </p:nvSpPr>
            <p:spPr>
              <a:xfrm>
                <a:off x="3083744" y="1423529"/>
                <a:ext cx="913447" cy="1036320"/>
              </a:xfrm>
              <a:custGeom>
                <a:avLst/>
                <a:gdLst/>
                <a:ahLst/>
                <a:cxnLst/>
                <a:rect l="l" t="t" r="r" b="b"/>
                <a:pathLst>
                  <a:path w="913447" h="1036320" extrusionOk="0">
                    <a:moveTo>
                      <a:pt x="456247" y="0"/>
                    </a:moveTo>
                    <a:cubicBezTo>
                      <a:pt x="708660" y="0"/>
                      <a:pt x="913447" y="204788"/>
                      <a:pt x="913447" y="457200"/>
                    </a:cubicBezTo>
                    <a:cubicBezTo>
                      <a:pt x="913447" y="613410"/>
                      <a:pt x="835342" y="750570"/>
                      <a:pt x="716280" y="833438"/>
                    </a:cubicBezTo>
                    <a:cubicBezTo>
                      <a:pt x="655320" y="875348"/>
                      <a:pt x="621982" y="940118"/>
                      <a:pt x="621982" y="1014413"/>
                    </a:cubicBezTo>
                    <a:lnTo>
                      <a:pt x="621982" y="1036320"/>
                    </a:lnTo>
                    <a:lnTo>
                      <a:pt x="291465" y="1036320"/>
                    </a:lnTo>
                    <a:lnTo>
                      <a:pt x="291465" y="1014413"/>
                    </a:lnTo>
                    <a:cubicBezTo>
                      <a:pt x="291465" y="940118"/>
                      <a:pt x="258127" y="876300"/>
                      <a:pt x="197167" y="833438"/>
                    </a:cubicBezTo>
                    <a:cubicBezTo>
                      <a:pt x="78105" y="750570"/>
                      <a:pt x="0" y="613410"/>
                      <a:pt x="0" y="457200"/>
                    </a:cubicBezTo>
                    <a:cubicBezTo>
                      <a:pt x="0" y="204788"/>
                      <a:pt x="203835" y="0"/>
                      <a:pt x="456247"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0"/>
              <p:cNvSpPr/>
              <p:nvPr/>
            </p:nvSpPr>
            <p:spPr>
              <a:xfrm>
                <a:off x="3274244" y="1789289"/>
                <a:ext cx="532447" cy="669607"/>
              </a:xfrm>
              <a:custGeom>
                <a:avLst/>
                <a:gdLst/>
                <a:ahLst/>
                <a:cxnLst/>
                <a:rect l="l" t="t" r="r" b="b"/>
                <a:pathLst>
                  <a:path w="532447" h="669607" extrusionOk="0">
                    <a:moveTo>
                      <a:pt x="303847" y="669607"/>
                    </a:moveTo>
                    <a:lnTo>
                      <a:pt x="303847" y="228600"/>
                    </a:lnTo>
                    <a:lnTo>
                      <a:pt x="228600" y="228600"/>
                    </a:lnTo>
                    <a:lnTo>
                      <a:pt x="228600" y="669607"/>
                    </a:lnTo>
                    <a:lnTo>
                      <a:pt x="178117" y="669607"/>
                    </a:lnTo>
                    <a:lnTo>
                      <a:pt x="178117" y="228600"/>
                    </a:lnTo>
                    <a:lnTo>
                      <a:pt x="114300" y="228600"/>
                    </a:lnTo>
                    <a:cubicBezTo>
                      <a:pt x="82867" y="228600"/>
                      <a:pt x="54292" y="216217"/>
                      <a:pt x="33338" y="195263"/>
                    </a:cubicBezTo>
                    <a:cubicBezTo>
                      <a:pt x="12382" y="174308"/>
                      <a:pt x="0" y="145733"/>
                      <a:pt x="0" y="114300"/>
                    </a:cubicBezTo>
                    <a:cubicBezTo>
                      <a:pt x="0" y="82867"/>
                      <a:pt x="12382" y="54292"/>
                      <a:pt x="33338" y="33338"/>
                    </a:cubicBezTo>
                    <a:cubicBezTo>
                      <a:pt x="54292" y="12382"/>
                      <a:pt x="82867" y="0"/>
                      <a:pt x="114300" y="0"/>
                    </a:cubicBezTo>
                    <a:cubicBezTo>
                      <a:pt x="145732" y="0"/>
                      <a:pt x="174307" y="12382"/>
                      <a:pt x="195263" y="33338"/>
                    </a:cubicBezTo>
                    <a:cubicBezTo>
                      <a:pt x="216217" y="54292"/>
                      <a:pt x="228600" y="82867"/>
                      <a:pt x="228600" y="114300"/>
                    </a:cubicBezTo>
                    <a:lnTo>
                      <a:pt x="228600" y="178117"/>
                    </a:lnTo>
                    <a:lnTo>
                      <a:pt x="303847" y="178117"/>
                    </a:lnTo>
                    <a:lnTo>
                      <a:pt x="303847" y="114300"/>
                    </a:lnTo>
                    <a:cubicBezTo>
                      <a:pt x="303847" y="82867"/>
                      <a:pt x="316230" y="54292"/>
                      <a:pt x="337185" y="33338"/>
                    </a:cubicBezTo>
                    <a:cubicBezTo>
                      <a:pt x="358140" y="12382"/>
                      <a:pt x="386715" y="0"/>
                      <a:pt x="418147" y="0"/>
                    </a:cubicBezTo>
                    <a:cubicBezTo>
                      <a:pt x="449580" y="0"/>
                      <a:pt x="478155" y="12382"/>
                      <a:pt x="499110" y="33338"/>
                    </a:cubicBezTo>
                    <a:cubicBezTo>
                      <a:pt x="520065" y="54292"/>
                      <a:pt x="532447" y="82867"/>
                      <a:pt x="532447" y="114300"/>
                    </a:cubicBezTo>
                    <a:cubicBezTo>
                      <a:pt x="532447" y="145733"/>
                      <a:pt x="520065" y="174308"/>
                      <a:pt x="499110" y="195263"/>
                    </a:cubicBezTo>
                    <a:cubicBezTo>
                      <a:pt x="478155" y="216217"/>
                      <a:pt x="449580" y="228600"/>
                      <a:pt x="418147" y="228600"/>
                    </a:cubicBezTo>
                    <a:lnTo>
                      <a:pt x="354330" y="228600"/>
                    </a:lnTo>
                    <a:lnTo>
                      <a:pt x="354330" y="669607"/>
                    </a:lnTo>
                    <a:lnTo>
                      <a:pt x="303847" y="669607"/>
                    </a:lnTo>
                    <a:lnTo>
                      <a:pt x="303847" y="669607"/>
                    </a:lnTo>
                    <a:close/>
                    <a:moveTo>
                      <a:pt x="354330" y="114300"/>
                    </a:moveTo>
                    <a:lnTo>
                      <a:pt x="354330" y="178117"/>
                    </a:lnTo>
                    <a:lnTo>
                      <a:pt x="418147" y="178117"/>
                    </a:lnTo>
                    <a:cubicBezTo>
                      <a:pt x="435292" y="178117"/>
                      <a:pt x="451485" y="170497"/>
                      <a:pt x="462915" y="159067"/>
                    </a:cubicBezTo>
                    <a:cubicBezTo>
                      <a:pt x="474345" y="147638"/>
                      <a:pt x="481965" y="131445"/>
                      <a:pt x="481965" y="114300"/>
                    </a:cubicBezTo>
                    <a:cubicBezTo>
                      <a:pt x="481965" y="97155"/>
                      <a:pt x="475297" y="80963"/>
                      <a:pt x="462915" y="69532"/>
                    </a:cubicBezTo>
                    <a:cubicBezTo>
                      <a:pt x="451485" y="58102"/>
                      <a:pt x="435292" y="50482"/>
                      <a:pt x="418147" y="50482"/>
                    </a:cubicBezTo>
                    <a:cubicBezTo>
                      <a:pt x="401003" y="50482"/>
                      <a:pt x="384810" y="57150"/>
                      <a:pt x="373380" y="69532"/>
                    </a:cubicBezTo>
                    <a:cubicBezTo>
                      <a:pt x="360997" y="80963"/>
                      <a:pt x="354330" y="96202"/>
                      <a:pt x="354330" y="114300"/>
                    </a:cubicBezTo>
                    <a:lnTo>
                      <a:pt x="354330" y="114300"/>
                    </a:lnTo>
                    <a:close/>
                    <a:moveTo>
                      <a:pt x="114300" y="178117"/>
                    </a:moveTo>
                    <a:lnTo>
                      <a:pt x="178117" y="178117"/>
                    </a:lnTo>
                    <a:lnTo>
                      <a:pt x="178117" y="114300"/>
                    </a:lnTo>
                    <a:cubicBezTo>
                      <a:pt x="178117" y="97155"/>
                      <a:pt x="171450" y="80963"/>
                      <a:pt x="159067" y="69532"/>
                    </a:cubicBezTo>
                    <a:cubicBezTo>
                      <a:pt x="147638" y="58102"/>
                      <a:pt x="131445" y="50482"/>
                      <a:pt x="114300" y="50482"/>
                    </a:cubicBezTo>
                    <a:cubicBezTo>
                      <a:pt x="97155" y="50482"/>
                      <a:pt x="80963" y="57150"/>
                      <a:pt x="69532" y="69532"/>
                    </a:cubicBezTo>
                    <a:cubicBezTo>
                      <a:pt x="58102" y="80963"/>
                      <a:pt x="50482" y="97155"/>
                      <a:pt x="50482" y="114300"/>
                    </a:cubicBezTo>
                    <a:cubicBezTo>
                      <a:pt x="50482" y="131445"/>
                      <a:pt x="57150" y="147638"/>
                      <a:pt x="69532" y="159067"/>
                    </a:cubicBezTo>
                    <a:cubicBezTo>
                      <a:pt x="80963" y="170497"/>
                      <a:pt x="96202" y="178117"/>
                      <a:pt x="114300" y="1781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9" name="Google Shape;429;p30"/>
            <p:cNvGrpSpPr/>
            <p:nvPr/>
          </p:nvGrpSpPr>
          <p:grpSpPr>
            <a:xfrm>
              <a:off x="9529243" y="3386550"/>
              <a:ext cx="2168913" cy="923353"/>
              <a:chOff x="4487664" y="-1392325"/>
              <a:chExt cx="3997997" cy="1702034"/>
            </a:xfrm>
          </p:grpSpPr>
          <p:grpSp>
            <p:nvGrpSpPr>
              <p:cNvPr id="430" name="Google Shape;430;p30"/>
              <p:cNvGrpSpPr/>
              <p:nvPr/>
            </p:nvGrpSpPr>
            <p:grpSpPr>
              <a:xfrm>
                <a:off x="5041805" y="-1392325"/>
                <a:ext cx="2896971" cy="1702034"/>
                <a:chOff x="4692026" y="4370063"/>
                <a:chExt cx="2807959" cy="1649737"/>
              </a:xfrm>
            </p:grpSpPr>
            <p:sp>
              <p:nvSpPr>
                <p:cNvPr id="431" name="Google Shape;431;p30"/>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0"/>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3" name="Google Shape;433;p30"/>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30"/>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0"/>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0"/>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2222805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0"/>
          <p:cNvSpPr txBox="1">
            <a:spLocks noGrp="1"/>
          </p:cNvSpPr>
          <p:nvPr>
            <p:ph type="title"/>
          </p:nvPr>
        </p:nvSpPr>
        <p:spPr>
          <a:xfrm>
            <a:off x="415600" y="85731"/>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5400" dirty="0" smtClean="0">
                <a:solidFill>
                  <a:schemeClr val="dk2"/>
                </a:solidFill>
                <a:latin typeface="Comic Sans MS" panose="030F0702030302020204" pitchFamily="66" charset="0"/>
              </a:rPr>
              <a:t>Виміри клітинних автоматів</a:t>
            </a:r>
            <a:endParaRPr sz="5400" dirty="0">
              <a:solidFill>
                <a:schemeClr val="dk2"/>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18" name="Google Shape;418;p30"/>
              <p:cNvSpPr txBox="1">
                <a:spLocks noGrp="1"/>
              </p:cNvSpPr>
              <p:nvPr>
                <p:ph type="body" idx="4"/>
              </p:nvPr>
            </p:nvSpPr>
            <p:spPr>
              <a:xfrm>
                <a:off x="409340" y="1210002"/>
                <a:ext cx="10750733" cy="3368230"/>
              </a:xfrm>
              <a:prstGeom prst="rect">
                <a:avLst/>
              </a:prstGeom>
            </p:spPr>
            <p:txBody>
              <a:bodyPr spcFirstLastPara="1" wrap="square" lIns="121900" tIns="121900" rIns="121900" bIns="121900" anchor="t" anchorCtr="0">
                <a:noAutofit/>
              </a:bodyPr>
              <a:lstStyle/>
              <a:p>
                <a:pPr marL="0" lvl="0" indent="0" algn="just">
                  <a:lnSpc>
                    <a:spcPct val="150000"/>
                  </a:lnSpc>
                  <a:spcAft>
                    <a:spcPts val="2100"/>
                  </a:spcAft>
                  <a:buNone/>
                </a:pPr>
                <a:r>
                  <a:rPr lang="uk-UA" dirty="0" smtClean="0"/>
                  <a:t>У одномірному (лінійному) клітинному автоматі грати є ланцюжком </a:t>
                </a:r>
                <a:r>
                  <a:rPr lang="uk-UA" dirty="0"/>
                  <a:t>клітин (одномірний масив), у </a:t>
                </a:r>
                <a:r>
                  <a:rPr lang="uk-UA" dirty="0" smtClean="0"/>
                  <a:t>якому будь-якої з них, </a:t>
                </a:r>
                <a:r>
                  <a:rPr lang="uk-UA" dirty="0"/>
                  <a:t>крім крайніх, є </a:t>
                </a:r>
                <a:r>
                  <a:rPr lang="uk-UA" dirty="0" smtClean="0"/>
                  <a:t>два сусіди</a:t>
                </a:r>
                <a:r>
                  <a:rPr lang="uk-UA" dirty="0"/>
                  <a:t>. Для усунення крайових ефектів решітка «загортається» в тор, що дозволяє всім </a:t>
                </a:r>
                <a:r>
                  <a:rPr lang="uk-UA" dirty="0" smtClean="0"/>
                  <a:t>клітинам </a:t>
                </a:r>
                <a:r>
                  <a:rPr lang="uk-UA" dirty="0"/>
                  <a:t>автомата використовувати таке співвідношення</a:t>
                </a:r>
                <a:r>
                  <a:rPr lang="uk-UA" dirty="0" smtClean="0"/>
                  <a:t>:</a:t>
                </a:r>
              </a:p>
              <a:p>
                <a:pPr marL="0" lvl="0" indent="0" algn="ctr">
                  <a:lnSpc>
                    <a:spcPct val="150000"/>
                  </a:lnSpc>
                  <a:spcAft>
                    <a:spcPts val="2100"/>
                  </a:spcAft>
                  <a:buNone/>
                </a:pP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𝑦</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r>
                          <a:rPr lang="en-US" sz="1600" b="0" i="1" smtClean="0">
                            <a:latin typeface="Cambria Math" panose="02040503050406030204" pitchFamily="18" charset="0"/>
                          </a:rPr>
                          <m:t>−1</m:t>
                        </m:r>
                      </m:e>
                    </m:d>
                    <m:r>
                      <a:rPr lang="en-US" sz="1600" b="0" i="1" smtClean="0">
                        <a:latin typeface="Cambria Math" panose="02040503050406030204" pitchFamily="18" charset="0"/>
                      </a:rPr>
                      <m:t>, </m:t>
                    </m:r>
                    <m:r>
                      <a:rPr lang="en-US" sz="1600" b="0" i="1" smtClean="0">
                        <a:latin typeface="Cambria Math" panose="02040503050406030204" pitchFamily="18" charset="0"/>
                      </a:rPr>
                      <m:t>𝑦</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 </m:t>
                    </m:r>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a14:m>
                <a:r>
                  <a:rPr lang="en-US" sz="1600" dirty="0" smtClean="0"/>
                  <a:t>, </a:t>
                </a:r>
                <a:r>
                  <a:rPr lang="en-US" dirty="0" smtClean="0"/>
                  <a:t>f – </a:t>
                </a:r>
                <a:r>
                  <a:rPr lang="uk-UA" dirty="0" smtClean="0"/>
                  <a:t>функція переходу клітини, </a:t>
                </a:r>
                <a:r>
                  <a:rPr lang="en-US" dirty="0" smtClean="0"/>
                  <a:t>y – </a:t>
                </a:r>
                <a:r>
                  <a:rPr lang="uk-UA" dirty="0" smtClean="0"/>
                  <a:t>стани.</a:t>
                </a:r>
                <a:endParaRPr lang="en-US" dirty="0" smtClean="0"/>
              </a:p>
            </p:txBody>
          </p:sp>
        </mc:Choice>
        <mc:Fallback xmlns="">
          <p:sp>
            <p:nvSpPr>
              <p:cNvPr id="418" name="Google Shape;418;p30"/>
              <p:cNvSpPr txBox="1">
                <a:spLocks noGrp="1" noRot="1" noChangeAspect="1" noMove="1" noResize="1" noEditPoints="1" noAdjustHandles="1" noChangeArrowheads="1" noChangeShapeType="1" noTextEdit="1"/>
              </p:cNvSpPr>
              <p:nvPr>
                <p:ph type="body" idx="4"/>
              </p:nvPr>
            </p:nvSpPr>
            <p:spPr>
              <a:xfrm>
                <a:off x="409340" y="1210002"/>
                <a:ext cx="10750733" cy="3368230"/>
              </a:xfrm>
              <a:prstGeom prst="rect">
                <a:avLst/>
              </a:prstGeom>
              <a:blipFill>
                <a:blip r:embed="rId3"/>
                <a:stretch>
                  <a:fillRect/>
                </a:stretch>
              </a:blipFill>
            </p:spPr>
            <p:txBody>
              <a:bodyPr/>
              <a:lstStyle/>
              <a:p>
                <a:r>
                  <a:rPr lang="en-US">
                    <a:noFill/>
                  </a:rPr>
                  <a:t> </a:t>
                </a:r>
              </a:p>
            </p:txBody>
          </p:sp>
        </mc:Fallback>
      </mc:AlternateContent>
      <p:pic>
        <p:nvPicPr>
          <p:cNvPr id="10242" name="Picture 2" descr="http://www.osp.ru/data/527/513/1234/064_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40" y="3365033"/>
            <a:ext cx="2797451" cy="137541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osp.ru/data/525/513/1234/064_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004" y="3365033"/>
            <a:ext cx="2845679" cy="137541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osp.ru/data/531/513/1234/064_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0151" y="3365032"/>
            <a:ext cx="2797450" cy="1375413"/>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www.osp.ru/data/529/513/1234/064_4.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3736" y="3365032"/>
            <a:ext cx="2528331" cy="1375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2281" y="4855875"/>
            <a:ext cx="2631568" cy="738664"/>
          </a:xfrm>
          <a:prstGeom prst="rect">
            <a:avLst/>
          </a:prstGeom>
        </p:spPr>
        <p:txBody>
          <a:bodyPr wrap="square">
            <a:spAutoFit/>
          </a:bodyPr>
          <a:lstStyle/>
          <a:p>
            <a:pPr algn="ctr"/>
            <a:r>
              <a:rPr lang="uk-UA" dirty="0" smtClean="0">
                <a:solidFill>
                  <a:srgbClr val="43464B"/>
                </a:solidFill>
                <a:latin typeface="Comfortaa" panose="020B0604020202020204" charset="0"/>
              </a:rPr>
              <a:t>«Піраміда»</a:t>
            </a:r>
          </a:p>
          <a:p>
            <a:pPr algn="ctr"/>
            <a:r>
              <a:rPr lang="uk-UA" dirty="0" smtClean="0">
                <a:solidFill>
                  <a:srgbClr val="43464B"/>
                </a:solidFill>
                <a:latin typeface="Comfortaa" panose="020B0604020202020204" charset="0"/>
              </a:rPr>
              <a:t>Функція переходу:</a:t>
            </a:r>
          </a:p>
          <a:p>
            <a:pPr algn="ctr"/>
            <a:r>
              <a:rPr lang="nn-NO" dirty="0">
                <a:solidFill>
                  <a:srgbClr val="43464B"/>
                </a:solidFill>
                <a:latin typeface="Comfortaa" panose="020B0604020202020204" charset="0"/>
              </a:rPr>
              <a:t>y'[i] = y[i-1] | y[i] ^ y[i+1</a:t>
            </a:r>
            <a:r>
              <a:rPr lang="nn-NO" dirty="0" smtClean="0">
                <a:solidFill>
                  <a:srgbClr val="43464B"/>
                </a:solidFill>
                <a:latin typeface="Comfortaa" panose="020B0604020202020204" charset="0"/>
              </a:rPr>
              <a:t>]</a:t>
            </a:r>
            <a:endParaRPr lang="en-US" dirty="0">
              <a:solidFill>
                <a:srgbClr val="43464B"/>
              </a:solidFill>
              <a:latin typeface="Comfortaa" panose="020B0604020202020204" charset="0"/>
            </a:endParaRPr>
          </a:p>
        </p:txBody>
      </p:sp>
      <p:sp>
        <p:nvSpPr>
          <p:cNvPr id="29" name="Rectangle 28"/>
          <p:cNvSpPr/>
          <p:nvPr/>
        </p:nvSpPr>
        <p:spPr>
          <a:xfrm>
            <a:off x="3464382" y="4855875"/>
            <a:ext cx="2631568" cy="738664"/>
          </a:xfrm>
          <a:prstGeom prst="rect">
            <a:avLst/>
          </a:prstGeom>
        </p:spPr>
        <p:txBody>
          <a:bodyPr wrap="square">
            <a:spAutoFit/>
          </a:bodyPr>
          <a:lstStyle/>
          <a:p>
            <a:pPr algn="ctr"/>
            <a:r>
              <a:rPr lang="ru-RU" dirty="0" smtClean="0">
                <a:solidFill>
                  <a:srgbClr val="43464B"/>
                </a:solidFill>
                <a:latin typeface="Comfortaa" panose="020B0604020202020204" charset="0"/>
              </a:rPr>
              <a:t>«Гори» </a:t>
            </a:r>
          </a:p>
          <a:p>
            <a:pPr algn="ctr"/>
            <a:r>
              <a:rPr lang="ru-RU" dirty="0" smtClean="0">
                <a:solidFill>
                  <a:srgbClr val="43464B"/>
                </a:solidFill>
                <a:latin typeface="Comfortaa" panose="020B0604020202020204" charset="0"/>
              </a:rPr>
              <a:t>(змінили стан 1 клітини з 0 на 1)</a:t>
            </a:r>
            <a:endParaRPr lang="en-US" dirty="0">
              <a:latin typeface="Comfortaa" panose="020B0604020202020204" charset="0"/>
            </a:endParaRPr>
          </a:p>
        </p:txBody>
      </p:sp>
      <p:sp>
        <p:nvSpPr>
          <p:cNvPr id="30" name="Rectangle 29"/>
          <p:cNvSpPr/>
          <p:nvPr/>
        </p:nvSpPr>
        <p:spPr>
          <a:xfrm>
            <a:off x="6436483" y="4855875"/>
            <a:ext cx="2631568" cy="307777"/>
          </a:xfrm>
          <a:prstGeom prst="rect">
            <a:avLst/>
          </a:prstGeom>
        </p:spPr>
        <p:txBody>
          <a:bodyPr wrap="square">
            <a:spAutoFit/>
          </a:bodyPr>
          <a:lstStyle/>
          <a:p>
            <a:pPr algn="ctr"/>
            <a:r>
              <a:rPr lang="ru-RU" dirty="0" smtClean="0">
                <a:solidFill>
                  <a:srgbClr val="43464B"/>
                </a:solidFill>
                <a:latin typeface="Comfortaa" panose="020B0604020202020204" charset="0"/>
              </a:rPr>
              <a:t>«Проділ»</a:t>
            </a:r>
            <a:endParaRPr lang="en-US" dirty="0">
              <a:latin typeface="Comfortaa" panose="020B0604020202020204" charset="0"/>
            </a:endParaRPr>
          </a:p>
        </p:txBody>
      </p:sp>
      <p:sp>
        <p:nvSpPr>
          <p:cNvPr id="31" name="Rectangle 30"/>
          <p:cNvSpPr/>
          <p:nvPr/>
        </p:nvSpPr>
        <p:spPr>
          <a:xfrm>
            <a:off x="9330499" y="4855875"/>
            <a:ext cx="2631568" cy="523220"/>
          </a:xfrm>
          <a:prstGeom prst="rect">
            <a:avLst/>
          </a:prstGeom>
        </p:spPr>
        <p:txBody>
          <a:bodyPr wrap="square">
            <a:spAutoFit/>
          </a:bodyPr>
          <a:lstStyle/>
          <a:p>
            <a:pPr algn="ctr"/>
            <a:r>
              <a:rPr lang="ru-RU" dirty="0" smtClean="0">
                <a:solidFill>
                  <a:srgbClr val="43464B"/>
                </a:solidFill>
                <a:latin typeface="Comfortaa" panose="020B0604020202020204" charset="0"/>
              </a:rPr>
              <a:t>Функція переходу: </a:t>
            </a:r>
          </a:p>
          <a:p>
            <a:pPr algn="ctr"/>
            <a:r>
              <a:rPr lang="nn-NO" dirty="0">
                <a:solidFill>
                  <a:srgbClr val="43464B"/>
                </a:solidFill>
                <a:latin typeface="Comfortaa" panose="020B0604020202020204" charset="0"/>
              </a:rPr>
              <a:t>y'[i] = y[i-1] ^ y[i] ^ y[i+1].</a:t>
            </a:r>
            <a:endParaRPr lang="en-US" dirty="0">
              <a:solidFill>
                <a:srgbClr val="43464B"/>
              </a:solidFill>
              <a:latin typeface="Comfortaa" panose="020B0604020202020204" charset="0"/>
            </a:endParaRPr>
          </a:p>
        </p:txBody>
      </p:sp>
    </p:spTree>
    <p:extLst>
      <p:ext uri="{BB962C8B-B14F-4D97-AF65-F5344CB8AC3E}">
        <p14:creationId xmlns:p14="http://schemas.microsoft.com/office/powerpoint/2010/main" val="906367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0"/>
          <p:cNvSpPr txBox="1">
            <a:spLocks noGrp="1"/>
          </p:cNvSpPr>
          <p:nvPr>
            <p:ph type="title"/>
          </p:nvPr>
        </p:nvSpPr>
        <p:spPr>
          <a:xfrm>
            <a:off x="415600" y="85731"/>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5400" dirty="0" smtClean="0">
                <a:solidFill>
                  <a:schemeClr val="dk2"/>
                </a:solidFill>
                <a:latin typeface="Comic Sans MS" panose="030F0702030302020204" pitchFamily="66" charset="0"/>
              </a:rPr>
              <a:t>Виміри клітинних автоматів</a:t>
            </a:r>
            <a:endParaRPr sz="5400" dirty="0">
              <a:solidFill>
                <a:schemeClr val="dk2"/>
              </a:solidFill>
              <a:latin typeface="Comic Sans MS" panose="030F0702030302020204" pitchFamily="66" charset="0"/>
            </a:endParaRPr>
          </a:p>
        </p:txBody>
      </p:sp>
      <p:sp>
        <p:nvSpPr>
          <p:cNvPr id="418" name="Google Shape;418;p30"/>
          <p:cNvSpPr txBox="1">
            <a:spLocks noGrp="1"/>
          </p:cNvSpPr>
          <p:nvPr>
            <p:ph type="body" idx="4"/>
          </p:nvPr>
        </p:nvSpPr>
        <p:spPr>
          <a:xfrm>
            <a:off x="409340" y="1210002"/>
            <a:ext cx="10750733" cy="2039600"/>
          </a:xfrm>
          <a:prstGeom prst="rect">
            <a:avLst/>
          </a:prstGeom>
        </p:spPr>
        <p:txBody>
          <a:bodyPr spcFirstLastPara="1" wrap="square" lIns="121900" tIns="121900" rIns="121900" bIns="121900" anchor="t" anchorCtr="0">
            <a:noAutofit/>
          </a:bodyPr>
          <a:lstStyle/>
          <a:p>
            <a:pPr marL="0" lvl="0" indent="0" algn="just">
              <a:lnSpc>
                <a:spcPct val="150000"/>
              </a:lnSpc>
              <a:spcAft>
                <a:spcPts val="2100"/>
              </a:spcAft>
              <a:buNone/>
            </a:pPr>
            <a:r>
              <a:rPr lang="uk-UA" dirty="0"/>
              <a:t>У двомірному (площинному) клітинному автоматі грати реалізуються двовимірним масивом. У ній кожна клітка має вісім сусідів. Для усунення крайових ефектів грати так само, як і в попередньому випадку, "загортається" в тор. Це дозволяє використовувати для всіх клітин автомата співвідношення</a:t>
            </a:r>
            <a:r>
              <a:rPr lang="uk-UA" dirty="0" smtClean="0"/>
              <a:t>: </a:t>
            </a:r>
          </a:p>
          <a:p>
            <a:pPr marL="0" lvl="0" indent="0" algn="ctr">
              <a:lnSpc>
                <a:spcPct val="150000"/>
              </a:lnSpc>
              <a:spcAft>
                <a:spcPts val="2100"/>
              </a:spcAft>
              <a:buNone/>
            </a:pPr>
            <a:r>
              <a:rPr lang="pl-PL" dirty="0"/>
              <a:t>y'[i][j] = f(y[i][j], y[i-1][j], y[i-1][j+1], y[i][j+1] , y[i+1][j+1], y[i+1][j], y[i+1][j-1], y[i][j-1], y[i-1 ][j-1])</a:t>
            </a:r>
            <a:endParaRPr lang="en-US" dirty="0" smtClean="0"/>
          </a:p>
        </p:txBody>
      </p:sp>
      <p:sp>
        <p:nvSpPr>
          <p:cNvPr id="3" name="Rectangle 2"/>
          <p:cNvSpPr/>
          <p:nvPr/>
        </p:nvSpPr>
        <p:spPr>
          <a:xfrm>
            <a:off x="2519381" y="5128974"/>
            <a:ext cx="2631568" cy="523220"/>
          </a:xfrm>
          <a:prstGeom prst="rect">
            <a:avLst/>
          </a:prstGeom>
        </p:spPr>
        <p:txBody>
          <a:bodyPr wrap="square">
            <a:spAutoFit/>
          </a:bodyPr>
          <a:lstStyle/>
          <a:p>
            <a:pPr algn="ctr"/>
            <a:r>
              <a:rPr lang="uk-UA" dirty="0" smtClean="0">
                <a:solidFill>
                  <a:srgbClr val="43464B"/>
                </a:solidFill>
                <a:latin typeface="Comfortaa" panose="020B0604020202020204" charset="0"/>
              </a:rPr>
              <a:t>Початкова </a:t>
            </a:r>
          </a:p>
          <a:p>
            <a:pPr algn="ctr"/>
            <a:r>
              <a:rPr lang="uk-UA" dirty="0" smtClean="0">
                <a:solidFill>
                  <a:srgbClr val="43464B"/>
                </a:solidFill>
                <a:latin typeface="Comfortaa" panose="020B0604020202020204" charset="0"/>
              </a:rPr>
              <a:t>конфігурація</a:t>
            </a:r>
            <a:endParaRPr lang="en-US" dirty="0">
              <a:solidFill>
                <a:srgbClr val="43464B"/>
              </a:solidFill>
              <a:latin typeface="Comfortaa" panose="020B0604020202020204" charset="0"/>
            </a:endParaRPr>
          </a:p>
        </p:txBody>
      </p:sp>
      <p:sp>
        <p:nvSpPr>
          <p:cNvPr id="30" name="Rectangle 29"/>
          <p:cNvSpPr/>
          <p:nvPr/>
        </p:nvSpPr>
        <p:spPr>
          <a:xfrm>
            <a:off x="6036181" y="5108327"/>
            <a:ext cx="2631568" cy="307777"/>
          </a:xfrm>
          <a:prstGeom prst="rect">
            <a:avLst/>
          </a:prstGeom>
        </p:spPr>
        <p:txBody>
          <a:bodyPr wrap="square">
            <a:spAutoFit/>
          </a:bodyPr>
          <a:lstStyle/>
          <a:p>
            <a:pPr algn="ctr"/>
            <a:r>
              <a:rPr lang="ru-RU" dirty="0" smtClean="0">
                <a:solidFill>
                  <a:srgbClr val="43464B"/>
                </a:solidFill>
                <a:latin typeface="Comfortaa" panose="020B0604020202020204" charset="0"/>
              </a:rPr>
              <a:t>Через 8 років</a:t>
            </a:r>
            <a:endParaRPr lang="en-US" dirty="0">
              <a:latin typeface="Comfortaa" panose="020B0604020202020204" charset="0"/>
            </a:endParaRPr>
          </a:p>
        </p:txBody>
      </p:sp>
      <p:pic>
        <p:nvPicPr>
          <p:cNvPr id="11266" name="Picture 2" descr="http://www.osp.ru/data/535/513/1234/064_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540" y="3249602"/>
            <a:ext cx="161925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www.osp.ru/data/533/513/1234/064_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2340" y="3249602"/>
            <a:ext cx="1619250" cy="17716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481" y="3219758"/>
            <a:ext cx="2954027" cy="1815882"/>
          </a:xfrm>
          <a:prstGeom prst="rect">
            <a:avLst/>
          </a:prstGeom>
        </p:spPr>
        <p:txBody>
          <a:bodyPr wrap="square">
            <a:spAutoFit/>
          </a:bodyPr>
          <a:lstStyle/>
          <a:p>
            <a:pPr>
              <a:lnSpc>
                <a:spcPct val="200000"/>
              </a:lnSpc>
            </a:pPr>
            <a:r>
              <a:rPr lang="uk-UA" dirty="0" smtClean="0">
                <a:solidFill>
                  <a:srgbClr val="43464B"/>
                </a:solidFill>
                <a:latin typeface="Helvetica Neue"/>
              </a:rPr>
              <a:t>Правило: </a:t>
            </a:r>
            <a:endParaRPr lang="en-US" dirty="0" smtClean="0">
              <a:solidFill>
                <a:srgbClr val="43464B"/>
              </a:solidFill>
              <a:latin typeface="Helvetica Neue"/>
            </a:endParaRPr>
          </a:p>
          <a:p>
            <a:pPr>
              <a:lnSpc>
                <a:spcPct val="200000"/>
              </a:lnSpc>
            </a:pPr>
            <a:r>
              <a:rPr lang="pl-PL" dirty="0" smtClean="0">
                <a:solidFill>
                  <a:srgbClr val="43464B"/>
                </a:solidFill>
                <a:latin typeface="Helvetica Neue"/>
              </a:rPr>
              <a:t>y</a:t>
            </a:r>
            <a:r>
              <a:rPr lang="pl-PL" dirty="0">
                <a:solidFill>
                  <a:srgbClr val="43464B"/>
                </a:solidFill>
                <a:latin typeface="Helvetica Neue"/>
              </a:rPr>
              <a:t>'[i][j] = y[i][j] ^ y[i-1][j] </a:t>
            </a:r>
            <a:r>
              <a:rPr lang="pl-PL" dirty="0" smtClean="0">
                <a:solidFill>
                  <a:srgbClr val="43464B"/>
                </a:solidFill>
                <a:latin typeface="Helvetica Neue"/>
              </a:rPr>
              <a:t>^</a:t>
            </a:r>
            <a:r>
              <a:rPr lang="uk-UA" dirty="0" smtClean="0">
                <a:solidFill>
                  <a:srgbClr val="43464B"/>
                </a:solidFill>
                <a:latin typeface="Helvetica Neue"/>
              </a:rPr>
              <a:t> </a:t>
            </a:r>
            <a:r>
              <a:rPr lang="pl-PL" dirty="0" smtClean="0">
                <a:solidFill>
                  <a:srgbClr val="43464B"/>
                </a:solidFill>
                <a:latin typeface="Helvetica Neue"/>
              </a:rPr>
              <a:t>y[i-1</a:t>
            </a:r>
            <a:r>
              <a:rPr lang="pl-PL" dirty="0">
                <a:solidFill>
                  <a:srgbClr val="43464B"/>
                </a:solidFill>
                <a:latin typeface="Helvetica Neue"/>
              </a:rPr>
              <a:t>][j+1] ^ </a:t>
            </a:r>
            <a:r>
              <a:rPr lang="en-US" dirty="0" smtClean="0">
                <a:solidFill>
                  <a:srgbClr val="43464B"/>
                </a:solidFill>
                <a:latin typeface="Helvetica Neue"/>
              </a:rPr>
              <a:t>^ </a:t>
            </a:r>
            <a:r>
              <a:rPr lang="pl-PL" dirty="0" smtClean="0">
                <a:solidFill>
                  <a:srgbClr val="43464B"/>
                </a:solidFill>
                <a:latin typeface="Helvetica Neue"/>
              </a:rPr>
              <a:t>y[i</a:t>
            </a:r>
            <a:r>
              <a:rPr lang="pl-PL" dirty="0">
                <a:solidFill>
                  <a:srgbClr val="43464B"/>
                </a:solidFill>
                <a:latin typeface="Helvetica Neue"/>
              </a:rPr>
              <a:t>][j+1] </a:t>
            </a:r>
            <a:r>
              <a:rPr lang="en-US" dirty="0" smtClean="0">
                <a:solidFill>
                  <a:srgbClr val="43464B"/>
                </a:solidFill>
                <a:latin typeface="Helvetica Neue"/>
              </a:rPr>
              <a:t>^ </a:t>
            </a:r>
            <a:r>
              <a:rPr lang="pl-PL" dirty="0" smtClean="0">
                <a:solidFill>
                  <a:srgbClr val="43464B"/>
                </a:solidFill>
                <a:latin typeface="Helvetica Neue"/>
              </a:rPr>
              <a:t>y[i+1</a:t>
            </a:r>
            <a:r>
              <a:rPr lang="pl-PL" dirty="0">
                <a:solidFill>
                  <a:srgbClr val="43464B"/>
                </a:solidFill>
                <a:latin typeface="Helvetica Neue"/>
              </a:rPr>
              <a:t>][j+1] </a:t>
            </a:r>
            <a:r>
              <a:rPr lang="pl-PL" dirty="0" smtClean="0">
                <a:solidFill>
                  <a:srgbClr val="43464B"/>
                </a:solidFill>
                <a:latin typeface="Helvetica Neue"/>
              </a:rPr>
              <a:t>^ </a:t>
            </a:r>
            <a:r>
              <a:rPr lang="pl-PL" dirty="0">
                <a:solidFill>
                  <a:srgbClr val="43464B"/>
                </a:solidFill>
                <a:latin typeface="Helvetica Neue"/>
              </a:rPr>
              <a:t>y[i+1][j] ^ </a:t>
            </a:r>
            <a:endParaRPr lang="en-US" dirty="0" smtClean="0">
              <a:solidFill>
                <a:srgbClr val="43464B"/>
              </a:solidFill>
              <a:latin typeface="Helvetica Neue"/>
            </a:endParaRPr>
          </a:p>
          <a:p>
            <a:pPr>
              <a:lnSpc>
                <a:spcPct val="200000"/>
              </a:lnSpc>
            </a:pPr>
            <a:r>
              <a:rPr lang="en-US" dirty="0" smtClean="0">
                <a:solidFill>
                  <a:srgbClr val="43464B"/>
                </a:solidFill>
                <a:latin typeface="Helvetica Neue"/>
              </a:rPr>
              <a:t>^ </a:t>
            </a:r>
            <a:r>
              <a:rPr lang="pl-PL" dirty="0" smtClean="0">
                <a:solidFill>
                  <a:srgbClr val="43464B"/>
                </a:solidFill>
                <a:latin typeface="Helvetica Neue"/>
              </a:rPr>
              <a:t>y[i+1</a:t>
            </a:r>
            <a:r>
              <a:rPr lang="pl-PL" dirty="0">
                <a:solidFill>
                  <a:srgbClr val="43464B"/>
                </a:solidFill>
                <a:latin typeface="Helvetica Neue"/>
              </a:rPr>
              <a:t>][j-1] ^ y[i][j-1</a:t>
            </a:r>
            <a:r>
              <a:rPr lang="pl-PL" dirty="0" smtClean="0">
                <a:solidFill>
                  <a:srgbClr val="43464B"/>
                </a:solidFill>
                <a:latin typeface="Helvetica Neue"/>
              </a:rPr>
              <a:t>]</a:t>
            </a:r>
            <a:r>
              <a:rPr lang="uk-UA" dirty="0" smtClean="0">
                <a:solidFill>
                  <a:srgbClr val="43464B"/>
                </a:solidFill>
                <a:latin typeface="Helvetica Neue"/>
              </a:rPr>
              <a:t> </a:t>
            </a:r>
            <a:r>
              <a:rPr lang="en-US" dirty="0" smtClean="0">
                <a:solidFill>
                  <a:srgbClr val="43464B"/>
                </a:solidFill>
                <a:latin typeface="Helvetica Neue"/>
              </a:rPr>
              <a:t>^</a:t>
            </a:r>
            <a:r>
              <a:rPr lang="pl-PL" dirty="0" smtClean="0">
                <a:solidFill>
                  <a:srgbClr val="43464B"/>
                </a:solidFill>
                <a:latin typeface="Helvetica Neue"/>
              </a:rPr>
              <a:t> y[i- </a:t>
            </a:r>
            <a:r>
              <a:rPr lang="pl-PL" dirty="0">
                <a:solidFill>
                  <a:srgbClr val="43464B"/>
                </a:solidFill>
                <a:latin typeface="Helvetica Neue"/>
              </a:rPr>
              <a:t>1] [j-1].</a:t>
            </a:r>
            <a:endParaRPr lang="en-US" dirty="0"/>
          </a:p>
        </p:txBody>
      </p:sp>
      <p:pic>
        <p:nvPicPr>
          <p:cNvPr id="11270" name="Picture 6" descr="http://www.osp.ru/data/507/513/1234/064_7.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940" y="3249602"/>
            <a:ext cx="1619250" cy="177165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277781" y="5147430"/>
            <a:ext cx="2631568" cy="307777"/>
          </a:xfrm>
          <a:prstGeom prst="rect">
            <a:avLst/>
          </a:prstGeom>
        </p:spPr>
        <p:txBody>
          <a:bodyPr wrap="square">
            <a:spAutoFit/>
          </a:bodyPr>
          <a:lstStyle/>
          <a:p>
            <a:pPr algn="ctr"/>
            <a:r>
              <a:rPr lang="ru-RU" dirty="0" smtClean="0">
                <a:solidFill>
                  <a:srgbClr val="43464B"/>
                </a:solidFill>
                <a:latin typeface="Comfortaa" panose="020B0604020202020204" charset="0"/>
              </a:rPr>
              <a:t>Через 4 роки</a:t>
            </a:r>
            <a:endParaRPr lang="en-US" dirty="0">
              <a:latin typeface="Comfortaa" panose="020B0604020202020204" charset="0"/>
            </a:endParaRPr>
          </a:p>
        </p:txBody>
      </p:sp>
      <p:pic>
        <p:nvPicPr>
          <p:cNvPr id="11274" name="Picture 10" descr="http://www.osp.ru/data/511/513/1234/064_9.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0740" y="3249602"/>
            <a:ext cx="1809750" cy="180975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7889831" y="5119201"/>
            <a:ext cx="2631568" cy="307777"/>
          </a:xfrm>
          <a:prstGeom prst="rect">
            <a:avLst/>
          </a:prstGeom>
        </p:spPr>
        <p:txBody>
          <a:bodyPr wrap="square">
            <a:spAutoFit/>
          </a:bodyPr>
          <a:lstStyle/>
          <a:p>
            <a:pPr algn="ctr"/>
            <a:r>
              <a:rPr lang="ru-RU" dirty="0" smtClean="0">
                <a:solidFill>
                  <a:srgbClr val="43464B"/>
                </a:solidFill>
                <a:latin typeface="Comfortaa" panose="020B0604020202020204" charset="0"/>
              </a:rPr>
              <a:t>15 років</a:t>
            </a:r>
            <a:endParaRPr lang="en-US" dirty="0">
              <a:latin typeface="Comfortaa" panose="020B0604020202020204" charset="0"/>
            </a:endParaRPr>
          </a:p>
        </p:txBody>
      </p:sp>
      <p:pic>
        <p:nvPicPr>
          <p:cNvPr id="11276" name="Picture 12" descr="http://www.osp.ru/data/509/513/1234/064_1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9640" y="3249600"/>
            <a:ext cx="1809750" cy="180975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9838731" y="5119201"/>
            <a:ext cx="2631568" cy="307777"/>
          </a:xfrm>
          <a:prstGeom prst="rect">
            <a:avLst/>
          </a:prstGeom>
        </p:spPr>
        <p:txBody>
          <a:bodyPr wrap="square">
            <a:spAutoFit/>
          </a:bodyPr>
          <a:lstStyle/>
          <a:p>
            <a:pPr algn="ctr"/>
            <a:r>
              <a:rPr lang="ru-RU" dirty="0" smtClean="0">
                <a:solidFill>
                  <a:srgbClr val="43464B"/>
                </a:solidFill>
                <a:latin typeface="Comfortaa" panose="020B0604020202020204" charset="0"/>
              </a:rPr>
              <a:t>29 років</a:t>
            </a:r>
            <a:endParaRPr lang="en-US" dirty="0">
              <a:latin typeface="Comfortaa" panose="020B0604020202020204" charset="0"/>
            </a:endParaRPr>
          </a:p>
        </p:txBody>
      </p:sp>
    </p:spTree>
    <p:extLst>
      <p:ext uri="{BB962C8B-B14F-4D97-AF65-F5344CB8AC3E}">
        <p14:creationId xmlns:p14="http://schemas.microsoft.com/office/powerpoint/2010/main" val="3491719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5"/>
          <p:cNvSpPr/>
          <p:nvPr/>
        </p:nvSpPr>
        <p:spPr>
          <a:xfrm>
            <a:off x="6431540" y="3646214"/>
            <a:ext cx="966674" cy="855508"/>
          </a:xfrm>
          <a:prstGeom prst="rect">
            <a:avLst/>
          </a:prstGeom>
        </p:spPr>
        <p:txBody>
          <a:bodyPr>
            <a:prstTxWarp prst="textPlain">
              <a:avLst/>
            </a:prstTxWarp>
          </a:bodyPr>
          <a:lstStyle/>
          <a:p>
            <a:pPr lvl="0" algn="ctr"/>
            <a:r>
              <a:rPr b="1" i="0">
                <a:ln>
                  <a:noFill/>
                </a:ln>
                <a:solidFill>
                  <a:schemeClr val="accent1"/>
                </a:solidFill>
                <a:latin typeface="Patrick Hand"/>
              </a:rPr>
              <a:t>04</a:t>
            </a:r>
          </a:p>
        </p:txBody>
      </p:sp>
      <p:sp>
        <p:nvSpPr>
          <p:cNvPr id="313" name="Google Shape;313;p25"/>
          <p:cNvSpPr/>
          <p:nvPr/>
        </p:nvSpPr>
        <p:spPr>
          <a:xfrm>
            <a:off x="6515515" y="1863689"/>
            <a:ext cx="1057300" cy="854300"/>
          </a:xfrm>
          <a:prstGeom prst="rect">
            <a:avLst/>
          </a:prstGeom>
        </p:spPr>
        <p:txBody>
          <a:bodyPr>
            <a:prstTxWarp prst="textPlain">
              <a:avLst/>
            </a:prstTxWarp>
          </a:bodyPr>
          <a:lstStyle/>
          <a:p>
            <a:pPr lvl="0" algn="ctr"/>
            <a:r>
              <a:rPr b="1" i="0">
                <a:ln>
                  <a:noFill/>
                </a:ln>
                <a:solidFill>
                  <a:schemeClr val="accent1"/>
                </a:solidFill>
                <a:latin typeface="Patrick Hand"/>
              </a:rPr>
              <a:t>03</a:t>
            </a:r>
          </a:p>
        </p:txBody>
      </p:sp>
      <p:sp>
        <p:nvSpPr>
          <p:cNvPr id="314" name="Google Shape;314;p25"/>
          <p:cNvSpPr/>
          <p:nvPr/>
        </p:nvSpPr>
        <p:spPr>
          <a:xfrm>
            <a:off x="1160177" y="3702289"/>
            <a:ext cx="1104425" cy="855508"/>
          </a:xfrm>
          <a:prstGeom prst="rect">
            <a:avLst/>
          </a:prstGeom>
        </p:spPr>
        <p:txBody>
          <a:bodyPr>
            <a:prstTxWarp prst="textPlain">
              <a:avLst/>
            </a:prstTxWarp>
          </a:bodyPr>
          <a:lstStyle/>
          <a:p>
            <a:pPr lvl="0" algn="ctr"/>
            <a:r>
              <a:rPr b="1" i="0">
                <a:ln>
                  <a:noFill/>
                </a:ln>
                <a:solidFill>
                  <a:schemeClr val="accent1"/>
                </a:solidFill>
                <a:latin typeface="Patrick Hand"/>
              </a:rPr>
              <a:t>02</a:t>
            </a:r>
          </a:p>
        </p:txBody>
      </p:sp>
      <p:sp>
        <p:nvSpPr>
          <p:cNvPr id="315" name="Google Shape;315;p25"/>
          <p:cNvSpPr/>
          <p:nvPr/>
        </p:nvSpPr>
        <p:spPr>
          <a:xfrm>
            <a:off x="1244152" y="1843564"/>
            <a:ext cx="941299" cy="855508"/>
          </a:xfrm>
          <a:prstGeom prst="rect">
            <a:avLst/>
          </a:prstGeom>
        </p:spPr>
        <p:txBody>
          <a:bodyPr>
            <a:prstTxWarp prst="textPlain">
              <a:avLst/>
            </a:prstTxWarp>
          </a:bodyPr>
          <a:lstStyle/>
          <a:p>
            <a:pPr lvl="0" algn="ctr"/>
            <a:r>
              <a:rPr b="1" i="0">
                <a:ln>
                  <a:noFill/>
                </a:ln>
                <a:solidFill>
                  <a:schemeClr val="accent1"/>
                </a:solidFill>
                <a:latin typeface="Patrick Hand"/>
              </a:rPr>
              <a:t>01</a:t>
            </a:r>
          </a:p>
        </p:txBody>
      </p:sp>
      <p:sp>
        <p:nvSpPr>
          <p:cNvPr id="316" name="Google Shape;316;p25"/>
          <p:cNvSpPr txBox="1">
            <a:spLocks noGrp="1"/>
          </p:cNvSpPr>
          <p:nvPr>
            <p:ph type="title"/>
          </p:nvPr>
        </p:nvSpPr>
        <p:spPr>
          <a:xfrm>
            <a:off x="415600" y="440975"/>
            <a:ext cx="58026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uk-UA" dirty="0" smtClean="0">
                <a:latin typeface="Comic Sans MS" panose="030F0702030302020204" pitchFamily="66" charset="0"/>
              </a:rPr>
              <a:t>Зміст</a:t>
            </a:r>
            <a:endParaRPr dirty="0">
              <a:latin typeface="Comic Sans MS" panose="030F0702030302020204" pitchFamily="66" charset="0"/>
            </a:endParaRPr>
          </a:p>
        </p:txBody>
      </p:sp>
      <p:sp>
        <p:nvSpPr>
          <p:cNvPr id="317" name="Google Shape;317;p25"/>
          <p:cNvSpPr txBox="1">
            <a:spLocks noGrp="1"/>
          </p:cNvSpPr>
          <p:nvPr>
            <p:ph type="body" idx="2"/>
          </p:nvPr>
        </p:nvSpPr>
        <p:spPr>
          <a:xfrm>
            <a:off x="2817739" y="4137914"/>
            <a:ext cx="3334200" cy="1683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uk-UA" dirty="0" smtClean="0"/>
              <a:t>Історія</a:t>
            </a:r>
            <a:endParaRPr dirty="0"/>
          </a:p>
        </p:txBody>
      </p:sp>
      <p:sp>
        <p:nvSpPr>
          <p:cNvPr id="318" name="Google Shape;318;p25"/>
          <p:cNvSpPr txBox="1">
            <a:spLocks noGrp="1"/>
          </p:cNvSpPr>
          <p:nvPr>
            <p:ph type="body" idx="3"/>
          </p:nvPr>
        </p:nvSpPr>
        <p:spPr>
          <a:xfrm>
            <a:off x="8158428" y="2047389"/>
            <a:ext cx="3334200" cy="1683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uk-UA" dirty="0" smtClean="0"/>
              <a:t>Класифікація</a:t>
            </a:r>
            <a:endParaRPr dirty="0"/>
          </a:p>
        </p:txBody>
      </p:sp>
      <p:sp>
        <p:nvSpPr>
          <p:cNvPr id="319" name="Google Shape;319;p25"/>
          <p:cNvSpPr txBox="1">
            <a:spLocks noGrp="1"/>
          </p:cNvSpPr>
          <p:nvPr>
            <p:ph type="body" idx="4"/>
          </p:nvPr>
        </p:nvSpPr>
        <p:spPr>
          <a:xfrm>
            <a:off x="8158428" y="4137914"/>
            <a:ext cx="3334200" cy="1683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uk-UA" dirty="0" smtClean="0"/>
              <a:t>Застосування</a:t>
            </a:r>
            <a:endParaRPr dirty="0"/>
          </a:p>
        </p:txBody>
      </p:sp>
      <p:sp>
        <p:nvSpPr>
          <p:cNvPr id="320" name="Google Shape;320;p25"/>
          <p:cNvSpPr txBox="1">
            <a:spLocks noGrp="1"/>
          </p:cNvSpPr>
          <p:nvPr>
            <p:ph type="body" idx="1"/>
          </p:nvPr>
        </p:nvSpPr>
        <p:spPr>
          <a:xfrm>
            <a:off x="2817739" y="2047389"/>
            <a:ext cx="3334200" cy="1683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uk-UA" dirty="0" smtClean="0"/>
              <a:t>Поняття про клітинні автомати</a:t>
            </a:r>
            <a:endParaRPr dirty="0"/>
          </a:p>
        </p:txBody>
      </p:sp>
      <p:grpSp>
        <p:nvGrpSpPr>
          <p:cNvPr id="321" name="Google Shape;321;p25"/>
          <p:cNvGrpSpPr/>
          <p:nvPr/>
        </p:nvGrpSpPr>
        <p:grpSpPr>
          <a:xfrm>
            <a:off x="672729" y="2602059"/>
            <a:ext cx="2084156" cy="887440"/>
            <a:chOff x="4487664" y="-1392325"/>
            <a:chExt cx="3997997" cy="1702034"/>
          </a:xfrm>
        </p:grpSpPr>
        <p:grpSp>
          <p:nvGrpSpPr>
            <p:cNvPr id="322" name="Google Shape;322;p25"/>
            <p:cNvGrpSpPr/>
            <p:nvPr/>
          </p:nvGrpSpPr>
          <p:grpSpPr>
            <a:xfrm>
              <a:off x="5041805" y="-1392325"/>
              <a:ext cx="2896971" cy="1702034"/>
              <a:chOff x="4692026" y="4370063"/>
              <a:chExt cx="2807959" cy="1649737"/>
            </a:xfrm>
          </p:grpSpPr>
          <p:sp>
            <p:nvSpPr>
              <p:cNvPr id="323" name="Google Shape;323;p25"/>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5"/>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5" name="Google Shape;325;p25"/>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5"/>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5"/>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5"/>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9" name="Google Shape;329;p25"/>
          <p:cNvGrpSpPr/>
          <p:nvPr/>
        </p:nvGrpSpPr>
        <p:grpSpPr>
          <a:xfrm>
            <a:off x="670317" y="4405759"/>
            <a:ext cx="2084156" cy="887440"/>
            <a:chOff x="4487664" y="-1392325"/>
            <a:chExt cx="3997997" cy="1702034"/>
          </a:xfrm>
        </p:grpSpPr>
        <p:grpSp>
          <p:nvGrpSpPr>
            <p:cNvPr id="330" name="Google Shape;330;p25"/>
            <p:cNvGrpSpPr/>
            <p:nvPr/>
          </p:nvGrpSpPr>
          <p:grpSpPr>
            <a:xfrm>
              <a:off x="5041805" y="-1392325"/>
              <a:ext cx="2896971" cy="1702034"/>
              <a:chOff x="4692026" y="4370063"/>
              <a:chExt cx="2807959" cy="1649737"/>
            </a:xfrm>
          </p:grpSpPr>
          <p:sp>
            <p:nvSpPr>
              <p:cNvPr id="331" name="Google Shape;331;p25"/>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5"/>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3" name="Google Shape;333;p25"/>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5"/>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5"/>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5"/>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 name="Google Shape;337;p25"/>
          <p:cNvGrpSpPr/>
          <p:nvPr/>
        </p:nvGrpSpPr>
        <p:grpSpPr>
          <a:xfrm>
            <a:off x="6003292" y="2602059"/>
            <a:ext cx="2084156" cy="887440"/>
            <a:chOff x="4487664" y="-1392325"/>
            <a:chExt cx="3997997" cy="1702034"/>
          </a:xfrm>
        </p:grpSpPr>
        <p:grpSp>
          <p:nvGrpSpPr>
            <p:cNvPr id="338" name="Google Shape;338;p25"/>
            <p:cNvGrpSpPr/>
            <p:nvPr/>
          </p:nvGrpSpPr>
          <p:grpSpPr>
            <a:xfrm>
              <a:off x="5041805" y="-1392325"/>
              <a:ext cx="2896971" cy="1702034"/>
              <a:chOff x="4692026" y="4370063"/>
              <a:chExt cx="2807959" cy="1649737"/>
            </a:xfrm>
          </p:grpSpPr>
          <p:sp>
            <p:nvSpPr>
              <p:cNvPr id="339" name="Google Shape;339;p25"/>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5"/>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1" name="Google Shape;341;p25"/>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5"/>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5"/>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5"/>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5" name="Google Shape;345;p25"/>
          <p:cNvGrpSpPr/>
          <p:nvPr/>
        </p:nvGrpSpPr>
        <p:grpSpPr>
          <a:xfrm>
            <a:off x="6000879" y="4405759"/>
            <a:ext cx="2084156" cy="887440"/>
            <a:chOff x="4487664" y="-1392325"/>
            <a:chExt cx="3997997" cy="1702034"/>
          </a:xfrm>
        </p:grpSpPr>
        <p:grpSp>
          <p:nvGrpSpPr>
            <p:cNvPr id="346" name="Google Shape;346;p25"/>
            <p:cNvGrpSpPr/>
            <p:nvPr/>
          </p:nvGrpSpPr>
          <p:grpSpPr>
            <a:xfrm>
              <a:off x="5041805" y="-1392325"/>
              <a:ext cx="2896971" cy="1702034"/>
              <a:chOff x="4692026" y="4370063"/>
              <a:chExt cx="2807959" cy="1649737"/>
            </a:xfrm>
          </p:grpSpPr>
          <p:sp>
            <p:nvSpPr>
              <p:cNvPr id="347" name="Google Shape;347;p25"/>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25"/>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9" name="Google Shape;349;p25"/>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25"/>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5"/>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5"/>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0"/>
          <p:cNvSpPr txBox="1">
            <a:spLocks noGrp="1"/>
          </p:cNvSpPr>
          <p:nvPr>
            <p:ph type="title"/>
          </p:nvPr>
        </p:nvSpPr>
        <p:spPr>
          <a:xfrm>
            <a:off x="415600" y="85731"/>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5400" dirty="0" smtClean="0">
                <a:solidFill>
                  <a:schemeClr val="dk2"/>
                </a:solidFill>
                <a:latin typeface="Comic Sans MS" panose="030F0702030302020204" pitchFamily="66" charset="0"/>
              </a:rPr>
              <a:t>Елементарні клітинні автомати</a:t>
            </a:r>
            <a:endParaRPr sz="5400" dirty="0">
              <a:solidFill>
                <a:schemeClr val="dk2"/>
              </a:solidFill>
              <a:latin typeface="Comic Sans MS" panose="030F0702030302020204" pitchFamily="66"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460700103"/>
              </p:ext>
            </p:extLst>
          </p:nvPr>
        </p:nvGraphicFramePr>
        <p:xfrm>
          <a:off x="415599" y="1749419"/>
          <a:ext cx="8127999" cy="782320"/>
        </p:xfrm>
        <a:graphic>
          <a:graphicData uri="http://schemas.openxmlformats.org/drawingml/2006/table">
            <a:tbl>
              <a:tblPr firstRow="1" bandRow="1">
                <a:tableStyleId>{0A91C050-CE3E-4A46-9DEF-86CFE9FD1F1B}</a:tableStyleId>
              </a:tblPr>
              <a:tblGrid>
                <a:gridCol w="903111">
                  <a:extLst>
                    <a:ext uri="{9D8B030D-6E8A-4147-A177-3AD203B41FA5}">
                      <a16:colId xmlns:a16="http://schemas.microsoft.com/office/drawing/2014/main" val="1073825560"/>
                    </a:ext>
                  </a:extLst>
                </a:gridCol>
                <a:gridCol w="903111">
                  <a:extLst>
                    <a:ext uri="{9D8B030D-6E8A-4147-A177-3AD203B41FA5}">
                      <a16:colId xmlns:a16="http://schemas.microsoft.com/office/drawing/2014/main" val="3065175679"/>
                    </a:ext>
                  </a:extLst>
                </a:gridCol>
                <a:gridCol w="903111">
                  <a:extLst>
                    <a:ext uri="{9D8B030D-6E8A-4147-A177-3AD203B41FA5}">
                      <a16:colId xmlns:a16="http://schemas.microsoft.com/office/drawing/2014/main" val="3876309937"/>
                    </a:ext>
                  </a:extLst>
                </a:gridCol>
                <a:gridCol w="903111">
                  <a:extLst>
                    <a:ext uri="{9D8B030D-6E8A-4147-A177-3AD203B41FA5}">
                      <a16:colId xmlns:a16="http://schemas.microsoft.com/office/drawing/2014/main" val="3230080269"/>
                    </a:ext>
                  </a:extLst>
                </a:gridCol>
                <a:gridCol w="903111">
                  <a:extLst>
                    <a:ext uri="{9D8B030D-6E8A-4147-A177-3AD203B41FA5}">
                      <a16:colId xmlns:a16="http://schemas.microsoft.com/office/drawing/2014/main" val="640633852"/>
                    </a:ext>
                  </a:extLst>
                </a:gridCol>
                <a:gridCol w="903111">
                  <a:extLst>
                    <a:ext uri="{9D8B030D-6E8A-4147-A177-3AD203B41FA5}">
                      <a16:colId xmlns:a16="http://schemas.microsoft.com/office/drawing/2014/main" val="3049107906"/>
                    </a:ext>
                  </a:extLst>
                </a:gridCol>
                <a:gridCol w="903111">
                  <a:extLst>
                    <a:ext uri="{9D8B030D-6E8A-4147-A177-3AD203B41FA5}">
                      <a16:colId xmlns:a16="http://schemas.microsoft.com/office/drawing/2014/main" val="3989932019"/>
                    </a:ext>
                  </a:extLst>
                </a:gridCol>
                <a:gridCol w="903111">
                  <a:extLst>
                    <a:ext uri="{9D8B030D-6E8A-4147-A177-3AD203B41FA5}">
                      <a16:colId xmlns:a16="http://schemas.microsoft.com/office/drawing/2014/main" val="3115668867"/>
                    </a:ext>
                  </a:extLst>
                </a:gridCol>
                <a:gridCol w="903111">
                  <a:extLst>
                    <a:ext uri="{9D8B030D-6E8A-4147-A177-3AD203B41FA5}">
                      <a16:colId xmlns:a16="http://schemas.microsoft.com/office/drawing/2014/main" val="500857626"/>
                    </a:ext>
                  </a:extLst>
                </a:gridCol>
              </a:tblGrid>
              <a:tr h="370840">
                <a:tc>
                  <a:txBody>
                    <a:bodyPr/>
                    <a:lstStyle/>
                    <a:p>
                      <a:r>
                        <a:rPr lang="uk-UA" sz="1050" dirty="0" smtClean="0"/>
                        <a:t>Поточний стан</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111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110</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101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100</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011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010</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001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000</a:t>
                      </a:r>
                      <a:endParaRPr lang="en-US" sz="1050" dirty="0">
                        <a:latin typeface="Comic Sans MS" panose="030F0702030302020204" pitchFamily="66" charset="0"/>
                      </a:endParaRPr>
                    </a:p>
                  </a:txBody>
                  <a:tcPr>
                    <a:solidFill>
                      <a:srgbClr val="E9E9E9"/>
                    </a:solidFill>
                  </a:tcPr>
                </a:tc>
                <a:extLst>
                  <a:ext uri="{0D108BD9-81ED-4DB2-BD59-A6C34878D82A}">
                    <a16:rowId xmlns:a16="http://schemas.microsoft.com/office/drawing/2014/main" val="545977829"/>
                  </a:ext>
                </a:extLst>
              </a:tr>
              <a:tr h="370840">
                <a:tc>
                  <a:txBody>
                    <a:bodyPr/>
                    <a:lstStyle/>
                    <a:p>
                      <a:r>
                        <a:rPr lang="uk-UA" sz="1050" dirty="0" smtClean="0"/>
                        <a:t>Новий стан </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a:t>
                      </a:r>
                      <a:endParaRPr lang="en-US" sz="1050" dirty="0">
                        <a:latin typeface="Comic Sans MS" panose="030F0702030302020204" pitchFamily="66" charset="0"/>
                      </a:endParaRPr>
                    </a:p>
                  </a:txBody>
                  <a:tcPr>
                    <a:solidFill>
                      <a:srgbClr val="E9E9E9"/>
                    </a:solidFill>
                  </a:tcPr>
                </a:tc>
                <a:extLst>
                  <a:ext uri="{0D108BD9-81ED-4DB2-BD59-A6C34878D82A}">
                    <a16:rowId xmlns:a16="http://schemas.microsoft.com/office/drawing/2014/main" val="1183594820"/>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659406283"/>
              </p:ext>
            </p:extLst>
          </p:nvPr>
        </p:nvGraphicFramePr>
        <p:xfrm>
          <a:off x="415600" y="4352330"/>
          <a:ext cx="8127999" cy="782320"/>
        </p:xfrm>
        <a:graphic>
          <a:graphicData uri="http://schemas.openxmlformats.org/drawingml/2006/table">
            <a:tbl>
              <a:tblPr firstRow="1" bandRow="1">
                <a:tableStyleId>{0A91C050-CE3E-4A46-9DEF-86CFE9FD1F1B}</a:tableStyleId>
              </a:tblPr>
              <a:tblGrid>
                <a:gridCol w="903111">
                  <a:extLst>
                    <a:ext uri="{9D8B030D-6E8A-4147-A177-3AD203B41FA5}">
                      <a16:colId xmlns:a16="http://schemas.microsoft.com/office/drawing/2014/main" val="1073825560"/>
                    </a:ext>
                  </a:extLst>
                </a:gridCol>
                <a:gridCol w="903111">
                  <a:extLst>
                    <a:ext uri="{9D8B030D-6E8A-4147-A177-3AD203B41FA5}">
                      <a16:colId xmlns:a16="http://schemas.microsoft.com/office/drawing/2014/main" val="3065175679"/>
                    </a:ext>
                  </a:extLst>
                </a:gridCol>
                <a:gridCol w="903111">
                  <a:extLst>
                    <a:ext uri="{9D8B030D-6E8A-4147-A177-3AD203B41FA5}">
                      <a16:colId xmlns:a16="http://schemas.microsoft.com/office/drawing/2014/main" val="3876309937"/>
                    </a:ext>
                  </a:extLst>
                </a:gridCol>
                <a:gridCol w="903111">
                  <a:extLst>
                    <a:ext uri="{9D8B030D-6E8A-4147-A177-3AD203B41FA5}">
                      <a16:colId xmlns:a16="http://schemas.microsoft.com/office/drawing/2014/main" val="3230080269"/>
                    </a:ext>
                  </a:extLst>
                </a:gridCol>
                <a:gridCol w="903111">
                  <a:extLst>
                    <a:ext uri="{9D8B030D-6E8A-4147-A177-3AD203B41FA5}">
                      <a16:colId xmlns:a16="http://schemas.microsoft.com/office/drawing/2014/main" val="640633852"/>
                    </a:ext>
                  </a:extLst>
                </a:gridCol>
                <a:gridCol w="903111">
                  <a:extLst>
                    <a:ext uri="{9D8B030D-6E8A-4147-A177-3AD203B41FA5}">
                      <a16:colId xmlns:a16="http://schemas.microsoft.com/office/drawing/2014/main" val="3049107906"/>
                    </a:ext>
                  </a:extLst>
                </a:gridCol>
                <a:gridCol w="903111">
                  <a:extLst>
                    <a:ext uri="{9D8B030D-6E8A-4147-A177-3AD203B41FA5}">
                      <a16:colId xmlns:a16="http://schemas.microsoft.com/office/drawing/2014/main" val="3989932019"/>
                    </a:ext>
                  </a:extLst>
                </a:gridCol>
                <a:gridCol w="903111">
                  <a:extLst>
                    <a:ext uri="{9D8B030D-6E8A-4147-A177-3AD203B41FA5}">
                      <a16:colId xmlns:a16="http://schemas.microsoft.com/office/drawing/2014/main" val="3115668867"/>
                    </a:ext>
                  </a:extLst>
                </a:gridCol>
                <a:gridCol w="903111">
                  <a:extLst>
                    <a:ext uri="{9D8B030D-6E8A-4147-A177-3AD203B41FA5}">
                      <a16:colId xmlns:a16="http://schemas.microsoft.com/office/drawing/2014/main" val="500857626"/>
                    </a:ext>
                  </a:extLst>
                </a:gridCol>
              </a:tblGrid>
              <a:tr h="370840">
                <a:tc>
                  <a:txBody>
                    <a:bodyPr/>
                    <a:lstStyle/>
                    <a:p>
                      <a:r>
                        <a:rPr lang="uk-UA" sz="1050" dirty="0" smtClean="0"/>
                        <a:t>Поточний стан</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111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110</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101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100</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011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010</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001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000</a:t>
                      </a:r>
                      <a:endParaRPr lang="en-US" sz="1050" dirty="0">
                        <a:latin typeface="Comic Sans MS" panose="030F0702030302020204" pitchFamily="66" charset="0"/>
                      </a:endParaRPr>
                    </a:p>
                  </a:txBody>
                  <a:tcPr>
                    <a:solidFill>
                      <a:srgbClr val="E9E9E9"/>
                    </a:solidFill>
                  </a:tcPr>
                </a:tc>
                <a:extLst>
                  <a:ext uri="{0D108BD9-81ED-4DB2-BD59-A6C34878D82A}">
                    <a16:rowId xmlns:a16="http://schemas.microsoft.com/office/drawing/2014/main" val="545977829"/>
                  </a:ext>
                </a:extLst>
              </a:tr>
              <a:tr h="370840">
                <a:tc>
                  <a:txBody>
                    <a:bodyPr/>
                    <a:lstStyle/>
                    <a:p>
                      <a:r>
                        <a:rPr lang="uk-UA" sz="1050" dirty="0" smtClean="0"/>
                        <a:t>Новий стан </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1</a:t>
                      </a:r>
                      <a:endParaRPr lang="en-US" sz="1050" dirty="0">
                        <a:latin typeface="Comic Sans MS" panose="030F0702030302020204" pitchFamily="66" charset="0"/>
                      </a:endParaRPr>
                    </a:p>
                  </a:txBody>
                  <a:tcPr>
                    <a:solidFill>
                      <a:srgbClr val="E9E9E9"/>
                    </a:solidFill>
                  </a:tcPr>
                </a:tc>
                <a:tc>
                  <a:txBody>
                    <a:bodyPr/>
                    <a:lstStyle/>
                    <a:p>
                      <a:pPr algn="ctr"/>
                      <a:r>
                        <a:rPr lang="uk-UA" sz="1050" dirty="0" smtClean="0"/>
                        <a:t>0</a:t>
                      </a:r>
                      <a:endParaRPr lang="en-US" sz="1050" dirty="0">
                        <a:latin typeface="Comic Sans MS" panose="030F0702030302020204" pitchFamily="66" charset="0"/>
                      </a:endParaRPr>
                    </a:p>
                  </a:txBody>
                  <a:tcPr>
                    <a:solidFill>
                      <a:srgbClr val="E9E9E9"/>
                    </a:solidFill>
                  </a:tcPr>
                </a:tc>
                <a:extLst>
                  <a:ext uri="{0D108BD9-81ED-4DB2-BD59-A6C34878D82A}">
                    <a16:rowId xmlns:a16="http://schemas.microsoft.com/office/drawing/2014/main" val="1183594820"/>
                  </a:ext>
                </a:extLst>
              </a:tr>
            </a:tbl>
          </a:graphicData>
        </a:graphic>
      </p:graphicFrame>
      <p:sp>
        <p:nvSpPr>
          <p:cNvPr id="38" name="Google Shape;527;p36"/>
          <p:cNvSpPr txBox="1">
            <a:spLocks noGrp="1"/>
          </p:cNvSpPr>
          <p:nvPr>
            <p:ph type="subTitle" idx="1"/>
          </p:nvPr>
        </p:nvSpPr>
        <p:spPr>
          <a:xfrm>
            <a:off x="3324989" y="2863786"/>
            <a:ext cx="8451311" cy="1117087"/>
          </a:xfrm>
          <a:prstGeom prst="rect">
            <a:avLst/>
          </a:prstGeom>
          <a:ln>
            <a:noFill/>
          </a:ln>
        </p:spPr>
        <p:txBody>
          <a:bodyPr spcFirstLastPara="1" wrap="square" lIns="121900" tIns="121900" rIns="121900" bIns="121900" anchor="t" anchorCtr="0">
            <a:noAutofit/>
          </a:bodyPr>
          <a:lstStyle/>
          <a:p>
            <a:pPr marL="0" lvl="0" indent="0" algn="just">
              <a:spcAft>
                <a:spcPts val="2100"/>
              </a:spcAft>
            </a:pPr>
            <a:r>
              <a:rPr lang="uk-UA" sz="1600" dirty="0" smtClean="0">
                <a:solidFill>
                  <a:schemeClr val="bg1"/>
                </a:solidFill>
                <a:highlight>
                  <a:schemeClr val="accent1"/>
                </a:highlight>
              </a:rPr>
              <a:t>Правило 30 </a:t>
            </a:r>
            <a:r>
              <a:rPr lang="ru-RU" sz="1600" dirty="0">
                <a:solidFill>
                  <a:schemeClr val="bg1"/>
                </a:solidFill>
                <a:highlight>
                  <a:schemeClr val="accent1"/>
                </a:highlight>
              </a:rPr>
              <a:t>виявляє поведінку класу 3, що означає, що еволюція простих початкових умов призводить до хаотичної , здавалося б випадкової динаміки.</a:t>
            </a:r>
            <a:endParaRPr sz="1600" dirty="0">
              <a:solidFill>
                <a:schemeClr val="bg1"/>
              </a:solidFill>
              <a:highlight>
                <a:schemeClr val="accent1"/>
              </a:highlight>
            </a:endParaRPr>
          </a:p>
        </p:txBody>
      </p:sp>
      <p:sp>
        <p:nvSpPr>
          <p:cNvPr id="39" name="Google Shape;527;p36"/>
          <p:cNvSpPr txBox="1">
            <a:spLocks noGrp="1"/>
          </p:cNvSpPr>
          <p:nvPr>
            <p:ph type="subTitle" idx="1"/>
          </p:nvPr>
        </p:nvSpPr>
        <p:spPr>
          <a:xfrm>
            <a:off x="3324988" y="5242920"/>
            <a:ext cx="8451311" cy="1117087"/>
          </a:xfrm>
          <a:prstGeom prst="rect">
            <a:avLst/>
          </a:prstGeom>
          <a:ln>
            <a:noFill/>
          </a:ln>
        </p:spPr>
        <p:txBody>
          <a:bodyPr spcFirstLastPara="1" wrap="square" lIns="121900" tIns="121900" rIns="121900" bIns="121900" anchor="t" anchorCtr="0">
            <a:noAutofit/>
          </a:bodyPr>
          <a:lstStyle/>
          <a:p>
            <a:pPr marL="0" lvl="0" indent="0" algn="just">
              <a:spcAft>
                <a:spcPts val="2100"/>
              </a:spcAft>
            </a:pPr>
            <a:r>
              <a:rPr lang="uk-UA" sz="1600" dirty="0">
                <a:solidFill>
                  <a:schemeClr val="bg1"/>
                </a:solidFill>
                <a:highlight>
                  <a:schemeClr val="accent1"/>
                </a:highlight>
              </a:rPr>
              <a:t>Правило 110 , як і гра </a:t>
            </a:r>
            <a:r>
              <a:rPr lang="uk-UA" sz="1600" dirty="0" smtClean="0">
                <a:solidFill>
                  <a:schemeClr val="bg1"/>
                </a:solidFill>
                <a:highlight>
                  <a:schemeClr val="accent1"/>
                </a:highlight>
              </a:rPr>
              <a:t>«Життя» </a:t>
            </a:r>
            <a:r>
              <a:rPr lang="uk-UA" sz="1600" dirty="0">
                <a:solidFill>
                  <a:schemeClr val="bg1"/>
                </a:solidFill>
                <a:highlight>
                  <a:schemeClr val="accent1"/>
                </a:highlight>
              </a:rPr>
              <a:t>виявляє поведінку класу </a:t>
            </a:r>
            <a:r>
              <a:rPr lang="uk-UA" sz="1600" dirty="0" smtClean="0">
                <a:solidFill>
                  <a:schemeClr val="bg1"/>
                </a:solidFill>
                <a:highlight>
                  <a:schemeClr val="accent1"/>
                </a:highlight>
              </a:rPr>
              <a:t>4</a:t>
            </a:r>
            <a:r>
              <a:rPr lang="en-US" sz="1600" dirty="0" smtClean="0">
                <a:solidFill>
                  <a:schemeClr val="bg1"/>
                </a:solidFill>
                <a:highlight>
                  <a:schemeClr val="accent1"/>
                </a:highlight>
              </a:rPr>
              <a:t>. </a:t>
            </a:r>
            <a:r>
              <a:rPr lang="ru-RU" sz="1600" dirty="0">
                <a:solidFill>
                  <a:schemeClr val="bg1"/>
                </a:solidFill>
                <a:highlight>
                  <a:schemeClr val="accent1"/>
                </a:highlight>
              </a:rPr>
              <a:t>Метью Кук довів, що цей клітинний автомат є Т'юрінг-повним, тобто, на його основі можна реалізувати будь-яку обчислювану функцію.</a:t>
            </a:r>
            <a:endParaRPr sz="1600" dirty="0">
              <a:solidFill>
                <a:schemeClr val="bg1"/>
              </a:solidFill>
              <a:highlight>
                <a:schemeClr val="accent1"/>
              </a:highlight>
            </a:endParaRPr>
          </a:p>
        </p:txBody>
      </p:sp>
      <p:pic>
        <p:nvPicPr>
          <p:cNvPr id="2061" name="Picture 13" descr="https://habrastorage.org/r/w1560/files/103/797/280/1037972802764b968966f37d2be437e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5393" y="1113055"/>
            <a:ext cx="3169413" cy="1584707"/>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https://habrastorage.org/r/w1560/files/826/7e0/16c/8267e016c05a40e8b7605cfa280735d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393" y="3611980"/>
            <a:ext cx="3261880" cy="163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8468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2"/>
          <p:cNvSpPr txBox="1">
            <a:spLocks noGrp="1"/>
          </p:cNvSpPr>
          <p:nvPr>
            <p:ph type="title"/>
          </p:nvPr>
        </p:nvSpPr>
        <p:spPr>
          <a:xfrm>
            <a:off x="944675" y="637109"/>
            <a:ext cx="5075570" cy="2377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uk-UA" dirty="0" smtClean="0">
                <a:solidFill>
                  <a:schemeClr val="accent1"/>
                </a:solidFill>
                <a:latin typeface="Comic Sans MS" panose="030F0702030302020204" pitchFamily="66" charset="0"/>
              </a:rPr>
              <a:t>Правило 30</a:t>
            </a:r>
            <a:endParaRPr dirty="0">
              <a:solidFill>
                <a:schemeClr val="accent1"/>
              </a:solidFill>
              <a:latin typeface="Comic Sans MS" panose="030F0702030302020204" pitchFamily="66" charset="0"/>
            </a:endParaRPr>
          </a:p>
        </p:txBody>
      </p:sp>
      <p:sp>
        <p:nvSpPr>
          <p:cNvPr id="448" name="Google Shape;448;p32"/>
          <p:cNvSpPr txBox="1">
            <a:spLocks noGrp="1"/>
          </p:cNvSpPr>
          <p:nvPr>
            <p:ph type="subTitle" idx="1"/>
          </p:nvPr>
        </p:nvSpPr>
        <p:spPr>
          <a:xfrm>
            <a:off x="916634" y="2512303"/>
            <a:ext cx="4458300" cy="3241951"/>
          </a:xfrm>
          <a:prstGeom prst="rect">
            <a:avLst/>
          </a:prstGeom>
        </p:spPr>
        <p:txBody>
          <a:bodyPr spcFirstLastPara="1" wrap="square" lIns="121900" tIns="121900" rIns="121900" bIns="121900" anchor="t" anchorCtr="0">
            <a:noAutofit/>
          </a:bodyPr>
          <a:lstStyle/>
          <a:p>
            <a:pPr marL="0" lvl="0" indent="0">
              <a:spcAft>
                <a:spcPts val="2100"/>
              </a:spcAft>
            </a:pPr>
            <a:r>
              <a:rPr lang="ru-RU" dirty="0"/>
              <a:t>Це — Текстильний конус , найнебезпечніший для людини </a:t>
            </a:r>
            <a:r>
              <a:rPr lang="ru-RU" dirty="0" smtClean="0"/>
              <a:t>молюск </a:t>
            </a:r>
            <a:r>
              <a:rPr lang="ru-RU" dirty="0"/>
              <a:t>із сімейства Конуси. Протиотрути від його отрути поки немає.</a:t>
            </a:r>
          </a:p>
          <a:p>
            <a:pPr marL="0" lvl="0" indent="0">
              <a:spcAft>
                <a:spcPts val="2100"/>
              </a:spcAft>
            </a:pPr>
            <a:r>
              <a:rPr lang="ru-RU" dirty="0" smtClean="0"/>
              <a:t>Малюнок </a:t>
            </a:r>
            <a:r>
              <a:rPr lang="ru-RU" dirty="0"/>
              <a:t>на його раковині — не що інше, як узор, породжений «Правилом 30». </a:t>
            </a:r>
            <a:endParaRPr dirty="0"/>
          </a:p>
        </p:txBody>
      </p:sp>
      <p:grpSp>
        <p:nvGrpSpPr>
          <p:cNvPr id="450" name="Google Shape;450;p32"/>
          <p:cNvGrpSpPr/>
          <p:nvPr/>
        </p:nvGrpSpPr>
        <p:grpSpPr>
          <a:xfrm rot="1189337">
            <a:off x="9338347" y="545765"/>
            <a:ext cx="2020345" cy="1442573"/>
            <a:chOff x="3509104" y="949065"/>
            <a:chExt cx="1958007" cy="1398062"/>
          </a:xfrm>
        </p:grpSpPr>
        <p:sp>
          <p:nvSpPr>
            <p:cNvPr id="451" name="Google Shape;451;p32"/>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52" name="Google Shape;452;p32"/>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53" name="Google Shape;453;p32"/>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pic>
        <p:nvPicPr>
          <p:cNvPr id="6146" name="Picture 2" descr="https://habrastorage.org/r/w1560/files/f7b/641/c8c/f7b641c8c0964306bbbf75b583778c6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845165" y="1365208"/>
            <a:ext cx="7682140" cy="4600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0"/>
          <p:cNvSpPr txBox="1">
            <a:spLocks noGrp="1"/>
          </p:cNvSpPr>
          <p:nvPr>
            <p:ph type="title"/>
          </p:nvPr>
        </p:nvSpPr>
        <p:spPr>
          <a:xfrm>
            <a:off x="415600" y="85731"/>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5400" dirty="0" smtClean="0">
                <a:solidFill>
                  <a:schemeClr val="dk2"/>
                </a:solidFill>
                <a:latin typeface="Comic Sans MS" panose="030F0702030302020204" pitchFamily="66" charset="0"/>
              </a:rPr>
              <a:t>Фрактали</a:t>
            </a:r>
            <a:endParaRPr sz="5400" dirty="0">
              <a:solidFill>
                <a:schemeClr val="dk2"/>
              </a:solidFill>
              <a:latin typeface="Comic Sans MS" panose="030F0702030302020204" pitchFamily="66" charset="0"/>
            </a:endParaRPr>
          </a:p>
        </p:txBody>
      </p:sp>
      <p:sp>
        <p:nvSpPr>
          <p:cNvPr id="418" name="Google Shape;418;p30"/>
          <p:cNvSpPr txBox="1">
            <a:spLocks noGrp="1"/>
          </p:cNvSpPr>
          <p:nvPr>
            <p:ph type="body" idx="4"/>
          </p:nvPr>
        </p:nvSpPr>
        <p:spPr>
          <a:xfrm>
            <a:off x="6408593" y="4542577"/>
            <a:ext cx="4970607" cy="1252726"/>
          </a:xfrm>
          <a:prstGeom prst="rect">
            <a:avLst/>
          </a:prstGeom>
        </p:spPr>
        <p:txBody>
          <a:bodyPr spcFirstLastPara="1" wrap="square" lIns="121900" tIns="121900" rIns="121900" bIns="121900" anchor="t" anchorCtr="0">
            <a:noAutofit/>
          </a:bodyPr>
          <a:lstStyle/>
          <a:p>
            <a:pPr marL="0" lvl="0" indent="0" algn="just">
              <a:lnSpc>
                <a:spcPct val="150000"/>
              </a:lnSpc>
              <a:spcAft>
                <a:spcPts val="2100"/>
              </a:spcAft>
              <a:buNone/>
            </a:pPr>
            <a:r>
              <a:rPr lang="ru-RU" dirty="0"/>
              <a:t>Правило 161 породжує інвертований варіант того самого фракталу.</a:t>
            </a:r>
            <a:endParaRPr lang="uk-UA" dirty="0"/>
          </a:p>
        </p:txBody>
      </p:sp>
      <p:pic>
        <p:nvPicPr>
          <p:cNvPr id="7170" name="Picture 2" descr="Правило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0" y="1992619"/>
            <a:ext cx="5118389" cy="2559195"/>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418;p30"/>
          <p:cNvSpPr txBox="1">
            <a:spLocks noGrp="1"/>
          </p:cNvSpPr>
          <p:nvPr>
            <p:ph type="body" idx="4"/>
          </p:nvPr>
        </p:nvSpPr>
        <p:spPr>
          <a:xfrm>
            <a:off x="415600" y="1043583"/>
            <a:ext cx="11360700" cy="859108"/>
          </a:xfrm>
          <a:prstGeom prst="rect">
            <a:avLst/>
          </a:prstGeom>
        </p:spPr>
        <p:txBody>
          <a:bodyPr spcFirstLastPara="1" wrap="square" lIns="121900" tIns="121900" rIns="121900" bIns="121900" anchor="t" anchorCtr="0">
            <a:noAutofit/>
          </a:bodyPr>
          <a:lstStyle/>
          <a:p>
            <a:pPr marL="0" lvl="0" indent="0" algn="just">
              <a:lnSpc>
                <a:spcPct val="150000"/>
              </a:lnSpc>
              <a:spcAft>
                <a:spcPts val="2100"/>
              </a:spcAft>
              <a:buNone/>
            </a:pPr>
            <a:r>
              <a:rPr lang="uk-UA" dirty="0"/>
              <a:t>Існує ціла низка клітинних автоматів (правила 18, 22, 126, 161, 182, 218, </a:t>
            </a:r>
            <a:r>
              <a:rPr lang="uk-UA" dirty="0" smtClean="0"/>
              <a:t>тощо</a:t>
            </a:r>
            <a:r>
              <a:rPr lang="en-US" dirty="0" smtClean="0"/>
              <a:t>.), </a:t>
            </a:r>
            <a:r>
              <a:rPr lang="uk-UA" dirty="0"/>
              <a:t>які, розвиваючись з однієї точки, породжують фрактальні зображення.</a:t>
            </a:r>
          </a:p>
        </p:txBody>
      </p:sp>
      <p:pic>
        <p:nvPicPr>
          <p:cNvPr id="7172" name="Picture 4" descr="https://habrastorage.org/r/w1560/files/6f1/bd0/f21/6f1bd0f218e64c87bbf4032d99e17eb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593" y="2001855"/>
            <a:ext cx="5081443" cy="254072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418;p30"/>
          <p:cNvSpPr txBox="1">
            <a:spLocks noGrp="1"/>
          </p:cNvSpPr>
          <p:nvPr>
            <p:ph type="body" idx="4"/>
          </p:nvPr>
        </p:nvSpPr>
        <p:spPr>
          <a:xfrm>
            <a:off x="415600" y="4551814"/>
            <a:ext cx="4970607" cy="1252726"/>
          </a:xfrm>
          <a:prstGeom prst="rect">
            <a:avLst/>
          </a:prstGeom>
        </p:spPr>
        <p:txBody>
          <a:bodyPr spcFirstLastPara="1" wrap="square" lIns="121900" tIns="121900" rIns="121900" bIns="121900" anchor="t" anchorCtr="0">
            <a:noAutofit/>
          </a:bodyPr>
          <a:lstStyle/>
          <a:p>
            <a:pPr marL="0" lvl="0" indent="0" algn="just">
              <a:lnSpc>
                <a:spcPct val="150000"/>
              </a:lnSpc>
              <a:spcAft>
                <a:spcPts val="2100"/>
              </a:spcAft>
              <a:buNone/>
            </a:pPr>
            <a:r>
              <a:rPr lang="ru-RU" dirty="0" smtClean="0"/>
              <a:t>Малюнок правила 22 - це трикутник Паскаля за модулем 2 (дискретний аналог «Серветки Серпінського»). </a:t>
            </a:r>
            <a:endParaRPr lang="uk-UA" dirty="0"/>
          </a:p>
        </p:txBody>
      </p:sp>
    </p:spTree>
    <p:extLst>
      <p:ext uri="{BB962C8B-B14F-4D97-AF65-F5344CB8AC3E}">
        <p14:creationId xmlns:p14="http://schemas.microsoft.com/office/powerpoint/2010/main" val="39284941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12" y="845128"/>
            <a:ext cx="5275406" cy="2930781"/>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18;p30"/>
          <p:cNvSpPr txBox="1">
            <a:spLocks noGrp="1"/>
          </p:cNvSpPr>
          <p:nvPr>
            <p:ph type="body" idx="4"/>
          </p:nvPr>
        </p:nvSpPr>
        <p:spPr>
          <a:xfrm>
            <a:off x="2252951" y="3878620"/>
            <a:ext cx="3612140" cy="1252726"/>
          </a:xfrm>
          <a:prstGeom prst="rect">
            <a:avLst/>
          </a:prstGeom>
        </p:spPr>
        <p:txBody>
          <a:bodyPr spcFirstLastPara="1" wrap="square" lIns="121900" tIns="121900" rIns="121900" bIns="121900" anchor="t" anchorCtr="0">
            <a:noAutofit/>
          </a:bodyPr>
          <a:lstStyle/>
          <a:p>
            <a:pPr marL="139700" indent="0" algn="just">
              <a:buNone/>
            </a:pPr>
            <a:r>
              <a:rPr lang="uk-UA" dirty="0" smtClean="0"/>
              <a:t>Транспортний потік</a:t>
            </a:r>
          </a:p>
        </p:txBody>
      </p:sp>
      <p:pic>
        <p:nvPicPr>
          <p:cNvPr id="8196" name="Picture 4" descr="https://habrastorage.org/r/w1560/files/4a0/0ad/695/4a00ad6951a44ab5abc293c0ff5f8e9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01" y="4504983"/>
            <a:ext cx="5671617" cy="1077191"/>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18;p30"/>
          <p:cNvSpPr txBox="1">
            <a:spLocks noGrp="1"/>
          </p:cNvSpPr>
          <p:nvPr>
            <p:ph type="body" idx="4"/>
          </p:nvPr>
        </p:nvSpPr>
        <p:spPr>
          <a:xfrm>
            <a:off x="6881091" y="1959039"/>
            <a:ext cx="4673600" cy="1252726"/>
          </a:xfrm>
          <a:prstGeom prst="rect">
            <a:avLst/>
          </a:prstGeom>
        </p:spPr>
        <p:txBody>
          <a:bodyPr spcFirstLastPara="1" wrap="square" lIns="121900" tIns="121900" rIns="121900" bIns="121900" anchor="t" anchorCtr="0">
            <a:noAutofit/>
          </a:bodyPr>
          <a:lstStyle/>
          <a:p>
            <a:pPr marL="139700" indent="0" algn="just">
              <a:lnSpc>
                <a:spcPct val="150000"/>
              </a:lnSpc>
              <a:buNone/>
            </a:pPr>
            <a:r>
              <a:rPr lang="uk-UA" dirty="0"/>
              <a:t>Правило 184 широко застосовується в математичному моделюванні. </a:t>
            </a:r>
            <a:br>
              <a:rPr lang="uk-UA" dirty="0"/>
            </a:br>
            <a:r>
              <a:rPr lang="uk-UA" dirty="0"/>
              <a:t>Після кожного кроку кількість «живих» клітин залишається незмінною. Правило залежно від вихідного стану може поводитися зазвичай класу 2 чи 4. Чим менше «живих» клітин у вихідному стані, тим швидше автомат стабілізується</a:t>
            </a:r>
            <a:endParaRPr lang="en-US" dirty="0">
              <a:effectLst/>
            </a:endParaRPr>
          </a:p>
        </p:txBody>
      </p:sp>
    </p:spTree>
    <p:extLst>
      <p:ext uri="{BB962C8B-B14F-4D97-AF65-F5344CB8AC3E}">
        <p14:creationId xmlns:p14="http://schemas.microsoft.com/office/powerpoint/2010/main" val="42749035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07;p35"/>
          <p:cNvSpPr txBox="1">
            <a:spLocks noGrp="1"/>
          </p:cNvSpPr>
          <p:nvPr>
            <p:ph type="title"/>
          </p:nvPr>
        </p:nvSpPr>
        <p:spPr>
          <a:xfrm>
            <a:off x="415600" y="267063"/>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uk-UA" sz="6000" dirty="0" smtClean="0">
                <a:latin typeface="Comic Sans MS" panose="030F0702030302020204" pitchFamily="66" charset="0"/>
              </a:rPr>
              <a:t>Декілька прикладів</a:t>
            </a:r>
            <a:endParaRPr sz="6000" dirty="0">
              <a:latin typeface="Comic Sans MS" panose="030F0702030302020204" pitchFamily="66" charset="0"/>
            </a:endParaRPr>
          </a:p>
        </p:txBody>
      </p:sp>
      <p:sp>
        <p:nvSpPr>
          <p:cNvPr id="18" name="Google Shape;508;p35"/>
          <p:cNvSpPr txBox="1">
            <a:spLocks noGrp="1"/>
          </p:cNvSpPr>
          <p:nvPr>
            <p:ph type="subTitle" idx="1"/>
          </p:nvPr>
        </p:nvSpPr>
        <p:spPr>
          <a:xfrm>
            <a:off x="8525800" y="1631100"/>
            <a:ext cx="32505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smtClean="0">
                <a:solidFill>
                  <a:schemeClr val="lt1"/>
                </a:solidFill>
                <a:highlight>
                  <a:schemeClr val="accent2"/>
                </a:highlight>
              </a:rPr>
              <a:t>Minecraft</a:t>
            </a:r>
            <a:endParaRPr dirty="0">
              <a:solidFill>
                <a:schemeClr val="lt1"/>
              </a:solidFill>
              <a:highlight>
                <a:schemeClr val="accent2"/>
              </a:highlight>
            </a:endParaRPr>
          </a:p>
        </p:txBody>
      </p:sp>
      <p:sp>
        <p:nvSpPr>
          <p:cNvPr id="19" name="Google Shape;511;p35"/>
          <p:cNvSpPr txBox="1">
            <a:spLocks noGrp="1"/>
          </p:cNvSpPr>
          <p:nvPr>
            <p:ph type="body" idx="4294967295"/>
          </p:nvPr>
        </p:nvSpPr>
        <p:spPr>
          <a:xfrm>
            <a:off x="6553150" y="2132600"/>
            <a:ext cx="4996295" cy="3035616"/>
          </a:xfrm>
          <a:prstGeom prst="rect">
            <a:avLst/>
          </a:prstGeom>
        </p:spPr>
        <p:txBody>
          <a:bodyPr spcFirstLastPara="1" wrap="square" lIns="121900" tIns="121900" rIns="121900" bIns="121900" anchor="t" anchorCtr="0">
            <a:noAutofit/>
          </a:bodyPr>
          <a:lstStyle/>
          <a:p>
            <a:pPr marL="0" lvl="0" indent="0" algn="just">
              <a:lnSpc>
                <a:spcPct val="150000"/>
              </a:lnSpc>
              <a:buNone/>
            </a:pPr>
            <a:r>
              <a:rPr lang="uk-UA" dirty="0">
                <a:latin typeface="Comfortaa Medium" panose="020B0604020202020204" charset="0"/>
                <a:cs typeface="Arial" panose="020B0604020202020204" pitchFamily="34" charset="0"/>
              </a:rPr>
              <a:t>Якщо освітлення достатньо, кубічний блок ґрунту, що має по сусідству блок </a:t>
            </a:r>
            <a:r>
              <a:rPr lang="uk-UA" dirty="0" smtClean="0">
                <a:latin typeface="Comfortaa Medium" panose="020B0604020202020204" charset="0"/>
                <a:cs typeface="Arial" panose="020B0604020202020204" pitchFamily="34" charset="0"/>
              </a:rPr>
              <a:t>зеленого лужка, </a:t>
            </a:r>
            <a:r>
              <a:rPr lang="uk-UA" dirty="0">
                <a:latin typeface="Comfortaa Medium" panose="020B0604020202020204" charset="0"/>
                <a:cs typeface="Arial" panose="020B0604020202020204" pitchFamily="34" charset="0"/>
              </a:rPr>
              <a:t>теж проросте травою. Блок води зменшить рівень і розтечеться на сусідні ділянки, якщо перед ним не буде перешкод. При доступі до води та сонячного світла врожай зростає на один рівень із кожною ітерацією тимчасового циклу. Охолоджуючи, блок розплавленої лави видозмінюється за простими правилами: лава (нерухома) стає обсидіаном, якщо верхній блок - вода; лава (поточна) стає каменем, якщо один із сусідніх блоків — вода.</a:t>
            </a:r>
            <a:endParaRPr dirty="0">
              <a:latin typeface="Comfortaa Medium" panose="020B0604020202020204" charset="0"/>
              <a:cs typeface="Arial" panose="020B0604020202020204" pitchFamily="34" charset="0"/>
            </a:endParaRPr>
          </a:p>
        </p:txBody>
      </p:sp>
      <p:sp>
        <p:nvSpPr>
          <p:cNvPr id="20" name="Google Shape;514;p35"/>
          <p:cNvSpPr txBox="1">
            <a:spLocks noGrp="1"/>
          </p:cNvSpPr>
          <p:nvPr>
            <p:ph type="subTitle" idx="4"/>
          </p:nvPr>
        </p:nvSpPr>
        <p:spPr>
          <a:xfrm>
            <a:off x="415599" y="1646914"/>
            <a:ext cx="3657813" cy="606900"/>
          </a:xfrm>
          <a:prstGeom prst="rect">
            <a:avLst/>
          </a:prstGeom>
        </p:spPr>
        <p:txBody>
          <a:bodyPr spcFirstLastPara="1" wrap="square" lIns="121900" tIns="121900" rIns="121900" bIns="121900" anchor="t" anchorCtr="0">
            <a:noAutofit/>
          </a:bodyPr>
          <a:lstStyle/>
          <a:p>
            <a:pPr marL="0" lvl="0" indent="0" algn="just" rtl="0">
              <a:lnSpc>
                <a:spcPct val="150000"/>
              </a:lnSpc>
              <a:spcBef>
                <a:spcPts val="0"/>
              </a:spcBef>
              <a:spcAft>
                <a:spcPts val="2100"/>
              </a:spcAft>
              <a:buNone/>
            </a:pPr>
            <a:r>
              <a:rPr lang="uk-UA" dirty="0" smtClean="0">
                <a:solidFill>
                  <a:schemeClr val="lt1"/>
                </a:solidFill>
                <a:highlight>
                  <a:schemeClr val="accent2"/>
                </a:highlight>
                <a:latin typeface="Comfortaa Medium" panose="020B0604020202020204" charset="0"/>
              </a:rPr>
              <a:t>Рух вилитої склянки води</a:t>
            </a:r>
            <a:endParaRPr dirty="0">
              <a:solidFill>
                <a:schemeClr val="lt1"/>
              </a:solidFill>
              <a:highlight>
                <a:schemeClr val="accent2"/>
              </a:highlight>
              <a:latin typeface="Comfortaa Medium" panose="020B0604020202020204" charset="0"/>
            </a:endParaRPr>
          </a:p>
        </p:txBody>
      </p:sp>
      <p:sp>
        <p:nvSpPr>
          <p:cNvPr id="21" name="Google Shape;515;p35"/>
          <p:cNvSpPr txBox="1">
            <a:spLocks noGrp="1"/>
          </p:cNvSpPr>
          <p:nvPr>
            <p:ph type="subTitle" idx="5"/>
          </p:nvPr>
        </p:nvSpPr>
        <p:spPr>
          <a:xfrm>
            <a:off x="415599" y="3192964"/>
            <a:ext cx="3250500" cy="606900"/>
          </a:xfrm>
          <a:prstGeom prst="rect">
            <a:avLst/>
          </a:prstGeom>
        </p:spPr>
        <p:txBody>
          <a:bodyPr spcFirstLastPara="1" wrap="square" lIns="121900" tIns="121900" rIns="121900" bIns="121900" anchor="t" anchorCtr="0">
            <a:noAutofit/>
          </a:bodyPr>
          <a:lstStyle/>
          <a:p>
            <a:pPr marL="0" lvl="0" indent="0" algn="just" rtl="0">
              <a:lnSpc>
                <a:spcPct val="150000"/>
              </a:lnSpc>
              <a:spcBef>
                <a:spcPts val="0"/>
              </a:spcBef>
              <a:spcAft>
                <a:spcPts val="2100"/>
              </a:spcAft>
              <a:buNone/>
            </a:pPr>
            <a:r>
              <a:rPr lang="uk-UA" dirty="0" smtClean="0">
                <a:solidFill>
                  <a:schemeClr val="lt1"/>
                </a:solidFill>
                <a:highlight>
                  <a:schemeClr val="accent2"/>
                </a:highlight>
              </a:rPr>
              <a:t>Поведінка натовпу</a:t>
            </a:r>
            <a:endParaRPr dirty="0">
              <a:solidFill>
                <a:schemeClr val="lt1"/>
              </a:solidFill>
              <a:highlight>
                <a:schemeClr val="accent2"/>
              </a:highlight>
            </a:endParaRPr>
          </a:p>
        </p:txBody>
      </p:sp>
      <p:sp>
        <p:nvSpPr>
          <p:cNvPr id="22" name="Google Shape;516;p35"/>
          <p:cNvSpPr txBox="1">
            <a:spLocks noGrp="1"/>
          </p:cNvSpPr>
          <p:nvPr>
            <p:ph type="subTitle" idx="6"/>
          </p:nvPr>
        </p:nvSpPr>
        <p:spPr>
          <a:xfrm>
            <a:off x="415600" y="5063441"/>
            <a:ext cx="5829514" cy="2401956"/>
          </a:xfrm>
          <a:prstGeom prst="rect">
            <a:avLst/>
          </a:prstGeom>
        </p:spPr>
        <p:txBody>
          <a:bodyPr spcFirstLastPara="1" wrap="square" lIns="121900" tIns="121900" rIns="121900" bIns="121900" anchor="t" anchorCtr="0">
            <a:noAutofit/>
          </a:bodyPr>
          <a:lstStyle/>
          <a:p>
            <a:pPr marL="0" lvl="0" indent="0" algn="just">
              <a:spcAft>
                <a:spcPts val="2100"/>
              </a:spcAft>
              <a:buNone/>
            </a:pPr>
            <a:r>
              <a:rPr lang="uk-UA" sz="1600" dirty="0" smtClean="0">
                <a:solidFill>
                  <a:schemeClr val="lt1"/>
                </a:solidFill>
                <a:highlight>
                  <a:schemeClr val="accent2"/>
                </a:highlight>
                <a:latin typeface="Comfortaa Medium" panose="020B0604020202020204" charset="0"/>
              </a:rPr>
              <a:t>Коливальні </a:t>
            </a:r>
            <a:r>
              <a:rPr lang="uk-UA" sz="1600" dirty="0">
                <a:solidFill>
                  <a:schemeClr val="lt1"/>
                </a:solidFill>
                <a:highlight>
                  <a:schemeClr val="accent2"/>
                </a:highlight>
                <a:latin typeface="Comfortaa Medium" panose="020B0604020202020204" charset="0"/>
              </a:rPr>
              <a:t>хімічні </a:t>
            </a:r>
            <a:r>
              <a:rPr lang="uk-UA" sz="1600" dirty="0" smtClean="0">
                <a:solidFill>
                  <a:schemeClr val="lt1"/>
                </a:solidFill>
                <a:highlight>
                  <a:schemeClr val="accent2"/>
                </a:highlight>
                <a:latin typeface="Comfortaa Medium" panose="020B0604020202020204" charset="0"/>
              </a:rPr>
              <a:t>реакції, робота </a:t>
            </a:r>
            <a:r>
              <a:rPr lang="uk-UA" sz="1600" dirty="0">
                <a:solidFill>
                  <a:schemeClr val="lt1"/>
                </a:solidFill>
                <a:highlight>
                  <a:schemeClr val="accent2"/>
                </a:highlight>
                <a:latin typeface="Comfortaa Medium" panose="020B0604020202020204" charset="0"/>
              </a:rPr>
              <a:t>дихальних продихів рослинного листка, турбулентні процеси та утворення візерунка на раковинах молюсків, </a:t>
            </a:r>
            <a:r>
              <a:rPr lang="uk-UA" sz="1600" dirty="0" smtClean="0">
                <a:solidFill>
                  <a:schemeClr val="lt1"/>
                </a:solidFill>
                <a:highlight>
                  <a:schemeClr val="accent2"/>
                </a:highlight>
                <a:latin typeface="Comfortaa Medium" panose="020B0604020202020204" charset="0"/>
              </a:rPr>
              <a:t>динаміка </a:t>
            </a:r>
            <a:r>
              <a:rPr lang="uk-UA" sz="1600" dirty="0">
                <a:solidFill>
                  <a:schemeClr val="lt1"/>
                </a:solidFill>
                <a:highlight>
                  <a:schemeClr val="accent2"/>
                </a:highlight>
                <a:latin typeface="Comfortaa Medium" panose="020B0604020202020204" charset="0"/>
              </a:rPr>
              <a:t>чисельності популяцій травоїдних та хижаків.</a:t>
            </a:r>
            <a:endParaRPr sz="1600" dirty="0">
              <a:solidFill>
                <a:schemeClr val="lt1"/>
              </a:solidFill>
              <a:highlight>
                <a:schemeClr val="accent2"/>
              </a:highlight>
              <a:latin typeface="Comfortaa Medium" panose="020B0604020202020204" charset="0"/>
            </a:endParaRPr>
          </a:p>
        </p:txBody>
      </p:sp>
      <p:sp>
        <p:nvSpPr>
          <p:cNvPr id="23" name="Google Shape;517;p35"/>
          <p:cNvSpPr txBox="1">
            <a:spLocks/>
          </p:cNvSpPr>
          <p:nvPr/>
        </p:nvSpPr>
        <p:spPr>
          <a:xfrm>
            <a:off x="415600" y="2055764"/>
            <a:ext cx="3823854" cy="834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spcAft>
                <a:spcPts val="2100"/>
              </a:spcAft>
            </a:pPr>
            <a:r>
              <a:rPr lang="ru-RU" dirty="0" smtClean="0">
                <a:latin typeface="Comfortaa Medium" panose="020B0604020202020204" charset="0"/>
              </a:rPr>
              <a:t>течія захоплює молекулу вниз, стіл – перешкода; переміщення у випадкову незайняту комірку збоку</a:t>
            </a:r>
            <a:endParaRPr lang="ru-RU" dirty="0">
              <a:latin typeface="Comfortaa Medium" panose="020B0604020202020204" charset="0"/>
            </a:endParaRPr>
          </a:p>
        </p:txBody>
      </p:sp>
      <p:sp>
        <p:nvSpPr>
          <p:cNvPr id="24" name="Google Shape;518;p35"/>
          <p:cNvSpPr txBox="1">
            <a:spLocks/>
          </p:cNvSpPr>
          <p:nvPr/>
        </p:nvSpPr>
        <p:spPr>
          <a:xfrm>
            <a:off x="415600" y="3496414"/>
            <a:ext cx="4013414" cy="834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buClr>
                <a:schemeClr val="dk1"/>
              </a:buClr>
              <a:buSzPts val="1100"/>
            </a:pPr>
            <a:r>
              <a:rPr lang="ru-RU" dirty="0" smtClean="0">
                <a:latin typeface="Comfortaa Medium" panose="020B0604020202020204" charset="0"/>
              </a:rPr>
              <a:t>Людина рухається вперед; зустрівши перешкоду, поверне убік; якщо на всі боки стоять інші люди, залишиться на місці. </a:t>
            </a:r>
            <a:endParaRPr lang="ru-RU" dirty="0">
              <a:latin typeface="Comfortaa Medium" panose="020B0604020202020204" charset="0"/>
            </a:endParaRPr>
          </a:p>
        </p:txBody>
      </p:sp>
    </p:spTree>
    <p:extLst>
      <p:ext uri="{BB962C8B-B14F-4D97-AF65-F5344CB8AC3E}">
        <p14:creationId xmlns:p14="http://schemas.microsoft.com/office/powerpoint/2010/main" val="38510415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uk-UA" dirty="0" smtClean="0">
                <a:latin typeface="Comic Sans MS" panose="030F0702030302020204" pitchFamily="66" charset="0"/>
              </a:rPr>
              <a:t>Всесвіт</a:t>
            </a:r>
            <a:endParaRPr dirty="0">
              <a:latin typeface="Comic Sans MS" panose="030F0702030302020204" pitchFamily="66" charset="0"/>
            </a:endParaRPr>
          </a:p>
        </p:txBody>
      </p:sp>
      <p:sp>
        <p:nvSpPr>
          <p:cNvPr id="781" name="Google Shape;781;p37"/>
          <p:cNvSpPr txBox="1">
            <a:spLocks noGrp="1"/>
          </p:cNvSpPr>
          <p:nvPr>
            <p:ph type="body" idx="3"/>
          </p:nvPr>
        </p:nvSpPr>
        <p:spPr>
          <a:xfrm>
            <a:off x="6534986" y="1656885"/>
            <a:ext cx="5466514" cy="3105174"/>
          </a:xfrm>
          <a:prstGeom prst="rect">
            <a:avLst/>
          </a:prstGeom>
        </p:spPr>
        <p:txBody>
          <a:bodyPr spcFirstLastPara="1" wrap="square" lIns="121900" tIns="121900" rIns="121900" bIns="121900" anchor="t" anchorCtr="0">
            <a:noAutofit/>
          </a:bodyPr>
          <a:lstStyle/>
          <a:p>
            <a:pPr marL="0" lvl="0" indent="0" algn="just">
              <a:lnSpc>
                <a:spcPct val="150000"/>
              </a:lnSpc>
              <a:buNone/>
            </a:pPr>
            <a:r>
              <a:rPr lang="uk-UA" dirty="0" smtClean="0"/>
              <a:t>Якщо </a:t>
            </a:r>
            <a:r>
              <a:rPr lang="uk-UA" dirty="0"/>
              <a:t>Всесвіт уявити як дискретне поле, комірки якого змінюються відповідно до певних законів, то чи не є він по суті клітинним автоматом? Робота його створює ілюзію існування частинок, полів і взаємодій, які насправді лише різні стани дуже маленьких «елементарних осередків» світобудови, що змінюються за надзвичайно короткі проміжки часу</a:t>
            </a:r>
            <a:r>
              <a:rPr lang="uk-UA" dirty="0" smtClean="0"/>
              <a:t>. Тоді </a:t>
            </a:r>
            <a:r>
              <a:rPr lang="ru-RU" dirty="0"/>
              <a:t>може </a:t>
            </a:r>
            <a:r>
              <a:rPr lang="ru-RU" dirty="0" smtClean="0"/>
              <a:t>найпростіші «правила» Всесвіту й </a:t>
            </a:r>
            <a:r>
              <a:rPr lang="ru-RU" dirty="0"/>
              <a:t>дозволили з'явитися таким складним структурам, як людина?</a:t>
            </a:r>
            <a:endParaRPr dirty="0"/>
          </a:p>
        </p:txBody>
      </p:sp>
      <p:pic>
        <p:nvPicPr>
          <p:cNvPr id="13314" name="Picture 2" descr="It From Bit: Is The Universe A Cellular Automa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050" y="1656885"/>
            <a:ext cx="5235900" cy="32897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7"/>
        <p:cNvGrpSpPr/>
        <p:nvPr/>
      </p:nvGrpSpPr>
      <p:grpSpPr>
        <a:xfrm>
          <a:off x="0" y="0"/>
          <a:ext cx="0" cy="0"/>
          <a:chOff x="0" y="0"/>
          <a:chExt cx="0" cy="0"/>
        </a:xfrm>
      </p:grpSpPr>
      <p:pic>
        <p:nvPicPr>
          <p:cNvPr id="458" name="Google Shape;458;p33"/>
          <p:cNvPicPr preferRelativeResize="0"/>
          <p:nvPr/>
        </p:nvPicPr>
        <p:blipFill rotWithShape="1">
          <a:blip r:embed="rId4">
            <a:alphaModFix/>
          </a:blip>
          <a:srcRect t="3670" b="11955"/>
          <a:stretch/>
        </p:blipFill>
        <p:spPr>
          <a:xfrm flipH="1">
            <a:off x="5" y="0"/>
            <a:ext cx="12191745" cy="6858000"/>
          </a:xfrm>
          <a:prstGeom prst="rect">
            <a:avLst/>
          </a:prstGeom>
          <a:noFill/>
          <a:ln>
            <a:noFill/>
          </a:ln>
        </p:spPr>
      </p:pic>
      <p:grpSp>
        <p:nvGrpSpPr>
          <p:cNvPr id="460" name="Google Shape;460;p33"/>
          <p:cNvGrpSpPr/>
          <p:nvPr/>
        </p:nvGrpSpPr>
        <p:grpSpPr>
          <a:xfrm rot="1189337">
            <a:off x="9338347" y="545765"/>
            <a:ext cx="2020345" cy="1442573"/>
            <a:chOff x="3509104" y="949065"/>
            <a:chExt cx="1958007" cy="1398062"/>
          </a:xfrm>
        </p:grpSpPr>
        <p:sp>
          <p:nvSpPr>
            <p:cNvPr id="461" name="Google Shape;461;p33"/>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62" name="Google Shape;462;p33"/>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63" name="Google Shape;463;p33"/>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464" name="Google Shape;464;p33"/>
          <p:cNvGrpSpPr/>
          <p:nvPr/>
        </p:nvGrpSpPr>
        <p:grpSpPr>
          <a:xfrm rot="-8390123">
            <a:off x="7041408" y="4675182"/>
            <a:ext cx="2020283" cy="1442529"/>
            <a:chOff x="3509104" y="949065"/>
            <a:chExt cx="1958007" cy="1398062"/>
          </a:xfrm>
        </p:grpSpPr>
        <p:sp>
          <p:nvSpPr>
            <p:cNvPr id="465" name="Google Shape;465;p33"/>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66" name="Google Shape;466;p33"/>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67" name="Google Shape;467;p33"/>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2" name="Rectangle 1"/>
          <p:cNvSpPr/>
          <p:nvPr/>
        </p:nvSpPr>
        <p:spPr>
          <a:xfrm>
            <a:off x="5" y="0"/>
            <a:ext cx="6825668"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9" name="Google Shape;459;p33"/>
          <p:cNvSpPr txBox="1">
            <a:spLocks noGrp="1"/>
          </p:cNvSpPr>
          <p:nvPr>
            <p:ph type="title"/>
          </p:nvPr>
        </p:nvSpPr>
        <p:spPr>
          <a:xfrm>
            <a:off x="5986950" y="2011800"/>
            <a:ext cx="5847300" cy="23772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uk-UA" sz="6600" dirty="0" smtClean="0">
                <a:latin typeface="Comic Sans MS" panose="030F0702030302020204" pitchFamily="66" charset="0"/>
              </a:rPr>
              <a:t>Застосування</a:t>
            </a:r>
            <a:endParaRPr sz="6600" dirty="0">
              <a:latin typeface="Comic Sans MS" panose="030F0702030302020204" pitchFamily="66" charset="0"/>
            </a:endParaRPr>
          </a:p>
        </p:txBody>
      </p:sp>
      <p:pic>
        <p:nvPicPr>
          <p:cNvPr id="9218" name="Picture 2" descr="Клеточный автомат"/>
          <p:cNvPicPr>
            <a:picLocks noChangeAspect="1" noChangeArrowheads="1"/>
          </p:cNvPicPr>
          <p:nvPr/>
        </p:nvPicPr>
        <p:blipFill rotWithShape="1">
          <a:blip r:embed="rId5">
            <a:extLst>
              <a:ext uri="{28A0092B-C50C-407E-A947-70E740481C1C}">
                <a14:useLocalDpi xmlns:a14="http://schemas.microsoft.com/office/drawing/2010/main" val="0"/>
              </a:ext>
            </a:extLst>
          </a:blip>
          <a:srcRect l="26705" r="26728"/>
          <a:stretch/>
        </p:blipFill>
        <p:spPr bwMode="auto">
          <a:xfrm>
            <a:off x="-9427" y="0"/>
            <a:ext cx="5671652"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6" name="Google Shape;526;p36"/>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Autofit/>
          </a:bodyPr>
          <a:lstStyle/>
          <a:p>
            <a:pPr lvl="0"/>
            <a:r>
              <a:rPr lang="uk-UA" sz="4800" dirty="0">
                <a:latin typeface="Comic Sans MS" panose="030F0702030302020204" pitchFamily="66" charset="0"/>
              </a:rPr>
              <a:t>Декілька прикладів застосування</a:t>
            </a:r>
            <a:endParaRPr sz="4800" dirty="0">
              <a:latin typeface="Comic Sans MS" panose="030F0702030302020204" pitchFamily="66" charset="0"/>
            </a:endParaRPr>
          </a:p>
        </p:txBody>
      </p:sp>
      <p:sp>
        <p:nvSpPr>
          <p:cNvPr id="527" name="Google Shape;527;p36"/>
          <p:cNvSpPr txBox="1">
            <a:spLocks noGrp="1"/>
          </p:cNvSpPr>
          <p:nvPr>
            <p:ph type="subTitle" idx="1"/>
          </p:nvPr>
        </p:nvSpPr>
        <p:spPr>
          <a:xfrm>
            <a:off x="3780600" y="1175137"/>
            <a:ext cx="6406800" cy="606900"/>
          </a:xfrm>
          <a:prstGeom prst="rect">
            <a:avLst/>
          </a:prstGeom>
        </p:spPr>
        <p:txBody>
          <a:bodyPr spcFirstLastPara="1" wrap="square" lIns="121900" tIns="121900" rIns="121900" bIns="121900" anchor="t" anchorCtr="0">
            <a:noAutofit/>
          </a:bodyPr>
          <a:lstStyle/>
          <a:p>
            <a:pPr marL="0" lvl="0" indent="0">
              <a:spcAft>
                <a:spcPts val="2100"/>
              </a:spcAft>
            </a:pPr>
            <a:r>
              <a:rPr lang="uk-UA" sz="2000" dirty="0">
                <a:solidFill>
                  <a:schemeClr val="lt1"/>
                </a:solidFill>
                <a:highlight>
                  <a:schemeClr val="accent1"/>
                </a:highlight>
              </a:rPr>
              <a:t>Комп'ютерні процесори </a:t>
            </a:r>
            <a:endParaRPr sz="2000" dirty="0">
              <a:solidFill>
                <a:schemeClr val="lt1"/>
              </a:solidFill>
              <a:highlight>
                <a:schemeClr val="accent1"/>
              </a:highlight>
            </a:endParaRPr>
          </a:p>
        </p:txBody>
      </p:sp>
      <p:sp>
        <p:nvSpPr>
          <p:cNvPr id="528" name="Google Shape;528;p36"/>
          <p:cNvSpPr txBox="1">
            <a:spLocks noGrp="1"/>
          </p:cNvSpPr>
          <p:nvPr>
            <p:ph type="subTitle" idx="2"/>
          </p:nvPr>
        </p:nvSpPr>
        <p:spPr>
          <a:xfrm>
            <a:off x="3781500" y="2817349"/>
            <a:ext cx="6406800" cy="606900"/>
          </a:xfrm>
          <a:prstGeom prst="rect">
            <a:avLst/>
          </a:prstGeom>
        </p:spPr>
        <p:txBody>
          <a:bodyPr spcFirstLastPara="1" wrap="square" lIns="121900" tIns="121900" rIns="121900" bIns="121900" anchor="t" anchorCtr="0">
            <a:noAutofit/>
          </a:bodyPr>
          <a:lstStyle/>
          <a:p>
            <a:pPr marL="0" lvl="0" indent="0">
              <a:spcAft>
                <a:spcPts val="2100"/>
              </a:spcAft>
            </a:pPr>
            <a:r>
              <a:rPr lang="uk-UA" sz="2000" dirty="0">
                <a:solidFill>
                  <a:schemeClr val="lt1"/>
                </a:solidFill>
                <a:highlight>
                  <a:schemeClr val="accent1"/>
                </a:highlight>
              </a:rPr>
              <a:t>Криптографія </a:t>
            </a:r>
            <a:endParaRPr sz="2000" dirty="0">
              <a:solidFill>
                <a:schemeClr val="lt1"/>
              </a:solidFill>
              <a:highlight>
                <a:schemeClr val="accent1"/>
              </a:highlight>
            </a:endParaRPr>
          </a:p>
        </p:txBody>
      </p:sp>
      <p:sp>
        <p:nvSpPr>
          <p:cNvPr id="529" name="Google Shape;529;p36"/>
          <p:cNvSpPr txBox="1">
            <a:spLocks noGrp="1"/>
          </p:cNvSpPr>
          <p:nvPr>
            <p:ph type="subTitle" idx="3"/>
          </p:nvPr>
        </p:nvSpPr>
        <p:spPr>
          <a:xfrm>
            <a:off x="3780601" y="4282358"/>
            <a:ext cx="6406800" cy="606900"/>
          </a:xfrm>
          <a:prstGeom prst="rect">
            <a:avLst/>
          </a:prstGeom>
        </p:spPr>
        <p:txBody>
          <a:bodyPr spcFirstLastPara="1" wrap="square" lIns="121900" tIns="121900" rIns="121900" bIns="121900" anchor="t" anchorCtr="0">
            <a:noAutofit/>
          </a:bodyPr>
          <a:lstStyle/>
          <a:p>
            <a:pPr marL="0" lvl="0" indent="0">
              <a:spcAft>
                <a:spcPts val="2100"/>
              </a:spcAft>
            </a:pPr>
            <a:r>
              <a:rPr lang="uk-UA" sz="2000" dirty="0">
                <a:solidFill>
                  <a:schemeClr val="lt1"/>
                </a:solidFill>
                <a:highlight>
                  <a:schemeClr val="accent1"/>
                </a:highlight>
              </a:rPr>
              <a:t>Моделювання фізичних процесів</a:t>
            </a:r>
            <a:endParaRPr sz="2000" dirty="0">
              <a:solidFill>
                <a:schemeClr val="lt1"/>
              </a:solidFill>
              <a:highlight>
                <a:schemeClr val="accent1"/>
              </a:highlight>
            </a:endParaRPr>
          </a:p>
        </p:txBody>
      </p:sp>
      <p:sp>
        <p:nvSpPr>
          <p:cNvPr id="530" name="Google Shape;530;p36"/>
          <p:cNvSpPr txBox="1">
            <a:spLocks noGrp="1"/>
          </p:cNvSpPr>
          <p:nvPr>
            <p:ph type="body" idx="4"/>
          </p:nvPr>
        </p:nvSpPr>
        <p:spPr>
          <a:xfrm>
            <a:off x="3780594" y="1613087"/>
            <a:ext cx="7652825" cy="925200"/>
          </a:xfrm>
          <a:prstGeom prst="rect">
            <a:avLst/>
          </a:prstGeom>
        </p:spPr>
        <p:txBody>
          <a:bodyPr spcFirstLastPara="1" wrap="square" lIns="121900" tIns="121900" rIns="121900" bIns="121900" anchor="t" anchorCtr="0">
            <a:noAutofit/>
          </a:bodyPr>
          <a:lstStyle/>
          <a:p>
            <a:pPr marL="0" lvl="0" indent="0">
              <a:spcAft>
                <a:spcPts val="2100"/>
              </a:spcAft>
              <a:buNone/>
            </a:pPr>
            <a:r>
              <a:rPr lang="uk-UA" dirty="0">
                <a:latin typeface="Comfortaa"/>
                <a:ea typeface="Comfortaa"/>
                <a:cs typeface="Comfortaa"/>
                <a:sym typeface="Comfortaa"/>
              </a:rPr>
              <a:t>Елементи процесора розміщені на рівномірній сітці однакових осередків. Стан осередків </a:t>
            </a:r>
            <a:r>
              <a:rPr lang="uk-UA" dirty="0" smtClean="0">
                <a:latin typeface="Comfortaa"/>
                <a:ea typeface="Comfortaa"/>
                <a:cs typeface="Comfortaa"/>
                <a:sym typeface="Comfortaa"/>
              </a:rPr>
              <a:t>визначаються </a:t>
            </a:r>
            <a:r>
              <a:rPr lang="uk-UA" dirty="0">
                <a:latin typeface="Comfortaa"/>
                <a:ea typeface="Comfortaa"/>
                <a:cs typeface="Comfortaa"/>
                <a:sym typeface="Comfortaa"/>
              </a:rPr>
              <a:t>взаємодією із суміжними клітинами-сусідами</a:t>
            </a:r>
            <a:r>
              <a:rPr lang="uk-UA" dirty="0" smtClean="0">
                <a:latin typeface="Comfortaa"/>
                <a:ea typeface="Comfortaa"/>
                <a:cs typeface="Comfortaa"/>
                <a:sym typeface="Comfortaa"/>
              </a:rPr>
              <a:t>. </a:t>
            </a:r>
            <a:r>
              <a:rPr lang="ru-RU" dirty="0">
                <a:latin typeface="Comfortaa"/>
                <a:ea typeface="Comfortaa"/>
                <a:cs typeface="Comfortaa"/>
                <a:sym typeface="Comfortaa"/>
              </a:rPr>
              <a:t>Взаємодія частинок може бути реалізована за допомогою електричного струму, магнетизму, </a:t>
            </a:r>
            <a:r>
              <a:rPr lang="ru-RU" dirty="0" smtClean="0">
                <a:latin typeface="Comfortaa"/>
                <a:ea typeface="Comfortaa"/>
                <a:cs typeface="Comfortaa"/>
                <a:sym typeface="Comfortaa"/>
              </a:rPr>
              <a:t>вібрації.</a:t>
            </a:r>
            <a:endParaRPr dirty="0">
              <a:latin typeface="Comfortaa"/>
              <a:ea typeface="Comfortaa"/>
              <a:cs typeface="Comfortaa"/>
              <a:sym typeface="Comfortaa"/>
            </a:endParaRPr>
          </a:p>
        </p:txBody>
      </p:sp>
      <p:sp>
        <p:nvSpPr>
          <p:cNvPr id="531" name="Google Shape;531;p36"/>
          <p:cNvSpPr txBox="1">
            <a:spLocks noGrp="1"/>
          </p:cNvSpPr>
          <p:nvPr>
            <p:ph type="body" idx="5"/>
          </p:nvPr>
        </p:nvSpPr>
        <p:spPr>
          <a:xfrm>
            <a:off x="3781493" y="3243869"/>
            <a:ext cx="8275208" cy="923400"/>
          </a:xfrm>
          <a:prstGeom prst="rect">
            <a:avLst/>
          </a:prstGeom>
        </p:spPr>
        <p:txBody>
          <a:bodyPr spcFirstLastPara="1" wrap="square" lIns="121900" tIns="121900" rIns="121900" bIns="121900" anchor="t" anchorCtr="0">
            <a:noAutofit/>
          </a:bodyPr>
          <a:lstStyle/>
          <a:p>
            <a:pPr marL="0" lvl="0" indent="0">
              <a:spcAft>
                <a:spcPts val="2100"/>
              </a:spcAft>
              <a:buNone/>
            </a:pPr>
            <a:r>
              <a:rPr lang="ru-RU" dirty="0" smtClean="0">
                <a:latin typeface="Comfortaa"/>
                <a:ea typeface="Comfortaa"/>
                <a:cs typeface="Comfortaa"/>
                <a:sym typeface="Comfortaa"/>
              </a:rPr>
              <a:t>Клітинні </a:t>
            </a:r>
            <a:r>
              <a:rPr lang="ru-RU" dirty="0">
                <a:latin typeface="Comfortaa"/>
                <a:ea typeface="Comfortaa"/>
                <a:cs typeface="Comfortaa"/>
                <a:sym typeface="Comfortaa"/>
              </a:rPr>
              <a:t>автомати запропоновані для використання у криптосистемах з відкритим </a:t>
            </a:r>
            <a:r>
              <a:rPr lang="ru-RU" dirty="0" smtClean="0">
                <a:latin typeface="Comfortaa"/>
                <a:ea typeface="Comfortaa"/>
                <a:cs typeface="Comfortaa"/>
                <a:sym typeface="Comfortaa"/>
              </a:rPr>
              <a:t>ключем. </a:t>
            </a:r>
            <a:r>
              <a:rPr lang="ru-RU" dirty="0">
                <a:latin typeface="Comfortaa"/>
                <a:ea typeface="Comfortaa"/>
                <a:cs typeface="Comfortaa"/>
                <a:sym typeface="Comfortaa"/>
              </a:rPr>
              <a:t>Правило 30 було запропоновано як можливий блочного шифру для використання в криптографії. </a:t>
            </a:r>
            <a:endParaRPr dirty="0">
              <a:latin typeface="Comfortaa"/>
              <a:ea typeface="Comfortaa"/>
              <a:cs typeface="Comfortaa"/>
              <a:sym typeface="Comfortaa"/>
            </a:endParaRPr>
          </a:p>
        </p:txBody>
      </p:sp>
      <p:sp>
        <p:nvSpPr>
          <p:cNvPr id="532" name="Google Shape;532;p36"/>
          <p:cNvSpPr txBox="1">
            <a:spLocks noGrp="1"/>
          </p:cNvSpPr>
          <p:nvPr>
            <p:ph type="body" idx="6"/>
          </p:nvPr>
        </p:nvSpPr>
        <p:spPr>
          <a:xfrm>
            <a:off x="3780594" y="4695646"/>
            <a:ext cx="7651925" cy="923400"/>
          </a:xfrm>
          <a:prstGeom prst="rect">
            <a:avLst/>
          </a:prstGeom>
        </p:spPr>
        <p:txBody>
          <a:bodyPr spcFirstLastPara="1" wrap="square" lIns="121900" tIns="121900" rIns="121900" bIns="121900" anchor="t" anchorCtr="0">
            <a:noAutofit/>
          </a:bodyPr>
          <a:lstStyle/>
          <a:p>
            <a:pPr marL="0" lvl="0" indent="0">
              <a:spcAft>
                <a:spcPts val="2100"/>
              </a:spcAft>
              <a:buNone/>
            </a:pPr>
            <a:r>
              <a:rPr lang="ru-RU" dirty="0">
                <a:latin typeface="Comfortaa"/>
                <a:ea typeface="Comfortaa"/>
                <a:cs typeface="Comfortaa"/>
                <a:sym typeface="Comfortaa"/>
              </a:rPr>
              <a:t>Клітинні автомати використовують у комп'ютерному моделюванні процесів рекристалізації</a:t>
            </a:r>
            <a:endParaRPr dirty="0">
              <a:latin typeface="Comfortaa"/>
              <a:ea typeface="Comfortaa"/>
              <a:cs typeface="Comfortaa"/>
              <a:sym typeface="Comfortaa"/>
            </a:endParaRPr>
          </a:p>
        </p:txBody>
      </p:sp>
      <p:grpSp>
        <p:nvGrpSpPr>
          <p:cNvPr id="534" name="Google Shape;534;p36"/>
          <p:cNvGrpSpPr/>
          <p:nvPr/>
        </p:nvGrpSpPr>
        <p:grpSpPr>
          <a:xfrm rot="-8306747">
            <a:off x="10342698" y="-4814"/>
            <a:ext cx="2020206" cy="1442474"/>
            <a:chOff x="3509104" y="949065"/>
            <a:chExt cx="1958007" cy="1398062"/>
          </a:xfrm>
        </p:grpSpPr>
        <p:sp>
          <p:nvSpPr>
            <p:cNvPr id="535" name="Google Shape;535;p36"/>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36" name="Google Shape;536;p36"/>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537" name="Google Shape;537;p36"/>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40" name="Google Shape;529;p36"/>
          <p:cNvSpPr txBox="1">
            <a:spLocks/>
          </p:cNvSpPr>
          <p:nvPr/>
        </p:nvSpPr>
        <p:spPr>
          <a:xfrm>
            <a:off x="3780594" y="5594840"/>
            <a:ext cx="6406800"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1pPr>
            <a:lvl2pPr marL="914400" marR="0" lvl="1"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2pPr>
            <a:lvl3pPr marL="1371600" marR="0" lvl="2"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3pPr>
            <a:lvl4pPr marL="1828800" marR="0" lvl="3"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4pPr>
            <a:lvl5pPr marL="2286000" marR="0" lvl="4"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5pPr>
            <a:lvl6pPr marL="2743200" marR="0" lvl="5"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6pPr>
            <a:lvl7pPr marL="3200400" marR="0" lvl="6"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7pPr>
            <a:lvl8pPr marL="3657600" marR="0" lvl="7" indent="-349250" algn="l" rtl="0">
              <a:lnSpc>
                <a:spcPct val="115000"/>
              </a:lnSpc>
              <a:spcBef>
                <a:spcPts val="2100"/>
              </a:spcBef>
              <a:spcAft>
                <a:spcPts val="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8pPr>
            <a:lvl9pPr marL="4114800" marR="0" lvl="8" indent="-349250" algn="l" rtl="0">
              <a:lnSpc>
                <a:spcPct val="115000"/>
              </a:lnSpc>
              <a:spcBef>
                <a:spcPts val="2100"/>
              </a:spcBef>
              <a:spcAft>
                <a:spcPts val="2100"/>
              </a:spcAft>
              <a:buClr>
                <a:schemeClr val="dk2"/>
              </a:buClr>
              <a:buSzPts val="1800"/>
              <a:buFont typeface="Comfortaa Medium"/>
              <a:buNone/>
              <a:defRPr sz="1800" b="1" i="0" u="none" strike="noStrike" cap="none">
                <a:solidFill>
                  <a:schemeClr val="dk2"/>
                </a:solidFill>
                <a:latin typeface="Comfortaa Medium"/>
                <a:ea typeface="Comfortaa Medium"/>
                <a:cs typeface="Comfortaa Medium"/>
                <a:sym typeface="Comfortaa Medium"/>
              </a:defRPr>
            </a:lvl9pPr>
          </a:lstStyle>
          <a:p>
            <a:pPr marL="0" indent="0">
              <a:spcAft>
                <a:spcPts val="2100"/>
              </a:spcAft>
            </a:pPr>
            <a:r>
              <a:rPr lang="uk-UA" sz="2000" dirty="0">
                <a:solidFill>
                  <a:schemeClr val="lt1"/>
                </a:solidFill>
                <a:highlight>
                  <a:schemeClr val="accent1"/>
                </a:highlight>
              </a:rPr>
              <a:t>Фундаментальна фізика</a:t>
            </a:r>
          </a:p>
        </p:txBody>
      </p:sp>
      <p:sp>
        <p:nvSpPr>
          <p:cNvPr id="41" name="Google Shape;532;p36"/>
          <p:cNvSpPr txBox="1">
            <a:spLocks/>
          </p:cNvSpPr>
          <p:nvPr/>
        </p:nvSpPr>
        <p:spPr>
          <a:xfrm>
            <a:off x="3780594" y="6056540"/>
            <a:ext cx="7995700" cy="923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1pPr>
            <a:lvl2pPr marL="914400" marR="0" lvl="1"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2pPr>
            <a:lvl3pPr marL="1371600" marR="0" lvl="2"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3pPr>
            <a:lvl4pPr marL="1828800" marR="0" lvl="3"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4pPr>
            <a:lvl5pPr marL="2286000" marR="0" lvl="4"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5pPr>
            <a:lvl6pPr marL="2743200" marR="0" lvl="5"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6pPr>
            <a:lvl7pPr marL="3200400" marR="0" lvl="6"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7pPr>
            <a:lvl8pPr marL="3657600" marR="0" lvl="7" indent="-317500" algn="l" rtl="0">
              <a:lnSpc>
                <a:spcPct val="115000"/>
              </a:lnSpc>
              <a:spcBef>
                <a:spcPts val="2100"/>
              </a:spcBef>
              <a:spcAft>
                <a:spcPts val="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8pPr>
            <a:lvl9pPr marL="4114800" marR="0" lvl="8" indent="-317500" algn="l" rtl="0">
              <a:lnSpc>
                <a:spcPct val="115000"/>
              </a:lnSpc>
              <a:spcBef>
                <a:spcPts val="2100"/>
              </a:spcBef>
              <a:spcAft>
                <a:spcPts val="2100"/>
              </a:spcAft>
              <a:buClr>
                <a:schemeClr val="dk2"/>
              </a:buClr>
              <a:buSzPts val="1400"/>
              <a:buFont typeface="Comfortaa Medium"/>
              <a:buChar char="■"/>
              <a:defRPr sz="1400" b="0" i="0" u="none" strike="noStrike" cap="none">
                <a:solidFill>
                  <a:schemeClr val="dk2"/>
                </a:solidFill>
                <a:latin typeface="Comfortaa Medium"/>
                <a:ea typeface="Comfortaa Medium"/>
                <a:cs typeface="Comfortaa Medium"/>
                <a:sym typeface="Comfortaa Medium"/>
              </a:defRPr>
            </a:lvl9pPr>
          </a:lstStyle>
          <a:p>
            <a:pPr marL="0" indent="0">
              <a:spcAft>
                <a:spcPts val="2100"/>
              </a:spcAft>
              <a:buNone/>
            </a:pPr>
            <a:r>
              <a:rPr lang="ru-RU" dirty="0" smtClean="0">
                <a:latin typeface="Comfortaa"/>
                <a:ea typeface="Comfortaa"/>
                <a:cs typeface="Comfortaa"/>
                <a:sym typeface="Comfortaa"/>
              </a:rPr>
              <a:t>Припущення</a:t>
            </a:r>
            <a:r>
              <a:rPr lang="ru-RU" dirty="0">
                <a:latin typeface="Comfortaa"/>
                <a:ea typeface="Comfortaa"/>
                <a:cs typeface="Comfortaa"/>
                <a:sym typeface="Comfortaa"/>
              </a:rPr>
              <a:t>: можливо, наш світ, який добре описує фізика елементарних частинок , може бути клітинним автоматом на фундаментальному рівні.</a:t>
            </a:r>
            <a:endParaRPr lang="en-US" dirty="0">
              <a:latin typeface="Comfortaa"/>
              <a:ea typeface="Comfortaa"/>
              <a:cs typeface="Comfortaa"/>
              <a:sym typeface="Comfortaa"/>
            </a:endParaRPr>
          </a:p>
        </p:txBody>
      </p:sp>
      <p:pic>
        <p:nvPicPr>
          <p:cNvPr id="14338" name="Picture 2" descr="1. Понятие систолической структуры и ее особенност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28" y="1220855"/>
            <a:ext cx="2803045" cy="263486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Рекристаллизация металла | Полезные статьи о металлопрокате"/>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828" y="4417352"/>
            <a:ext cx="3029732" cy="1983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41"/>
        <p:cNvGrpSpPr/>
        <p:nvPr/>
      </p:nvGrpSpPr>
      <p:grpSpPr>
        <a:xfrm>
          <a:off x="0" y="0"/>
          <a:ext cx="0" cy="0"/>
          <a:chOff x="0" y="0"/>
          <a:chExt cx="0" cy="0"/>
        </a:xfrm>
      </p:grpSpPr>
      <p:grpSp>
        <p:nvGrpSpPr>
          <p:cNvPr id="843" name="Google Shape;843;p39"/>
          <p:cNvGrpSpPr/>
          <p:nvPr/>
        </p:nvGrpSpPr>
        <p:grpSpPr>
          <a:xfrm>
            <a:off x="6679206" y="1476296"/>
            <a:ext cx="4670652" cy="3905411"/>
            <a:chOff x="1295330" y="1868507"/>
            <a:chExt cx="4365503" cy="3647530"/>
          </a:xfrm>
        </p:grpSpPr>
        <p:grpSp>
          <p:nvGrpSpPr>
            <p:cNvPr id="844" name="Google Shape;844;p39"/>
            <p:cNvGrpSpPr/>
            <p:nvPr/>
          </p:nvGrpSpPr>
          <p:grpSpPr>
            <a:xfrm>
              <a:off x="1295330" y="1868507"/>
              <a:ext cx="4365503" cy="3647530"/>
              <a:chOff x="6679223" y="1947864"/>
              <a:chExt cx="3956410" cy="3325308"/>
            </a:xfrm>
          </p:grpSpPr>
          <p:grpSp>
            <p:nvGrpSpPr>
              <p:cNvPr id="845" name="Google Shape;845;p39"/>
              <p:cNvGrpSpPr/>
              <p:nvPr/>
            </p:nvGrpSpPr>
            <p:grpSpPr>
              <a:xfrm>
                <a:off x="7996402" y="4725653"/>
                <a:ext cx="1328920" cy="547519"/>
                <a:chOff x="7059929" y="5060917"/>
                <a:chExt cx="1328920" cy="547519"/>
              </a:xfrm>
            </p:grpSpPr>
            <p:sp>
              <p:nvSpPr>
                <p:cNvPr id="846" name="Google Shape;846;p39"/>
                <p:cNvSpPr/>
                <p:nvPr/>
              </p:nvSpPr>
              <p:spPr>
                <a:xfrm rot="10800000">
                  <a:off x="7059929" y="5578436"/>
                  <a:ext cx="1322100" cy="30000"/>
                </a:xfrm>
                <a:prstGeom prst="trapezoid">
                  <a:avLst>
                    <a:gd name="adj" fmla="val 142327"/>
                  </a:avLst>
                </a:prstGeom>
                <a:solidFill>
                  <a:srgbClr val="707887"/>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847" name="Google Shape;847;p39"/>
                <p:cNvSpPr/>
                <p:nvPr/>
              </p:nvSpPr>
              <p:spPr>
                <a:xfrm>
                  <a:off x="7187465" y="5060917"/>
                  <a:ext cx="1067100" cy="428400"/>
                </a:xfrm>
                <a:prstGeom prst="trapezoid">
                  <a:avLst>
                    <a:gd name="adj" fmla="val 15083"/>
                  </a:avLst>
                </a:prstGeom>
                <a:solidFill>
                  <a:srgbClr val="D8D8D8"/>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848" name="Google Shape;848;p39"/>
                <p:cNvSpPr/>
                <p:nvPr/>
              </p:nvSpPr>
              <p:spPr>
                <a:xfrm>
                  <a:off x="7066749" y="5488243"/>
                  <a:ext cx="1322100" cy="93600"/>
                </a:xfrm>
                <a:prstGeom prst="trapezoid">
                  <a:avLst>
                    <a:gd name="adj" fmla="val 142327"/>
                  </a:avLst>
                </a:prstGeom>
                <a:solidFill>
                  <a:srgbClr val="FFFFFF"/>
                </a:solidFill>
                <a:ln>
                  <a:noFill/>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nvGrpSpPr>
              <p:cNvPr id="849" name="Google Shape;849;p39"/>
              <p:cNvGrpSpPr/>
              <p:nvPr/>
            </p:nvGrpSpPr>
            <p:grpSpPr>
              <a:xfrm>
                <a:off x="6679223" y="1947864"/>
                <a:ext cx="3956410" cy="2777787"/>
                <a:chOff x="5742750" y="2283128"/>
                <a:chExt cx="3956410" cy="2777787"/>
              </a:xfrm>
            </p:grpSpPr>
            <p:sp>
              <p:nvSpPr>
                <p:cNvPr id="850" name="Google Shape;850;p39"/>
                <p:cNvSpPr/>
                <p:nvPr/>
              </p:nvSpPr>
              <p:spPr>
                <a:xfrm>
                  <a:off x="5742760" y="2283128"/>
                  <a:ext cx="3956400" cy="2777700"/>
                </a:xfrm>
                <a:prstGeom prst="roundRect">
                  <a:avLst>
                    <a:gd name="adj" fmla="val 3377"/>
                  </a:avLst>
                </a:prstGeom>
                <a:solidFill>
                  <a:srgbClr val="262626"/>
                </a:solidFill>
                <a:ln w="12700" cap="flat" cmpd="sng">
                  <a:solidFill>
                    <a:srgbClr val="39353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851" name="Google Shape;851;p39"/>
                <p:cNvSpPr/>
                <p:nvPr/>
              </p:nvSpPr>
              <p:spPr>
                <a:xfrm rot="10800000">
                  <a:off x="5742750" y="4752515"/>
                  <a:ext cx="3956400" cy="308400"/>
                </a:xfrm>
                <a:prstGeom prst="round2SameRect">
                  <a:avLst>
                    <a:gd name="adj1" fmla="val 19571"/>
                    <a:gd name="adj2" fmla="val 0"/>
                  </a:avLst>
                </a:prstGeom>
                <a:solidFill>
                  <a:srgbClr val="FFFFFF"/>
                </a:solidFill>
                <a:ln w="12700" cap="flat" cmpd="sng">
                  <a:solidFill>
                    <a:srgbClr val="C6CFD6"/>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sp>
          <p:nvSpPr>
            <p:cNvPr id="852" name="Google Shape;852;p39"/>
            <p:cNvSpPr/>
            <p:nvPr/>
          </p:nvSpPr>
          <p:spPr>
            <a:xfrm>
              <a:off x="3370018" y="1929853"/>
              <a:ext cx="108000" cy="108000"/>
            </a:xfrm>
            <a:prstGeom prst="ellipse">
              <a:avLst/>
            </a:prstGeom>
            <a:solidFill>
              <a:srgbClr val="000000"/>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sp>
        <p:nvSpPr>
          <p:cNvPr id="853" name="Google Shape;853;p39"/>
          <p:cNvSpPr txBox="1">
            <a:spLocks noGrp="1"/>
          </p:cNvSpPr>
          <p:nvPr>
            <p:ph type="body" idx="1"/>
          </p:nvPr>
        </p:nvSpPr>
        <p:spPr>
          <a:xfrm>
            <a:off x="644050" y="2783500"/>
            <a:ext cx="5581500" cy="1984500"/>
          </a:xfrm>
          <a:prstGeom prst="rect">
            <a:avLst/>
          </a:prstGeom>
        </p:spPr>
        <p:txBody>
          <a:bodyPr spcFirstLastPara="1" wrap="square" lIns="121900" tIns="121900" rIns="121900" bIns="121900" anchor="t" anchorCtr="0">
            <a:noAutofit/>
          </a:bodyPr>
          <a:lstStyle/>
          <a:p>
            <a:pPr marL="0" lvl="0" indent="0">
              <a:spcAft>
                <a:spcPts val="2100"/>
              </a:spcAft>
              <a:buNone/>
            </a:pPr>
            <a:r>
              <a:rPr lang="uk-UA" dirty="0" smtClean="0"/>
              <a:t>Клітинні автомати </a:t>
            </a:r>
            <a:r>
              <a:rPr lang="ru-RU" dirty="0"/>
              <a:t>зокрема, </a:t>
            </a:r>
            <a:r>
              <a:rPr lang="ru-RU" dirty="0" smtClean="0"/>
              <a:t>дозволили побудувати </a:t>
            </a:r>
            <a:r>
              <a:rPr lang="ru-RU" dirty="0"/>
              <a:t>математичні моделі </a:t>
            </a:r>
            <a:r>
              <a:rPr lang="ru-RU" dirty="0" smtClean="0"/>
              <a:t>для </a:t>
            </a:r>
            <a:r>
              <a:rPr lang="ru-RU" dirty="0"/>
              <a:t>вирішення наступних завдань.</a:t>
            </a:r>
            <a:endParaRPr dirty="0"/>
          </a:p>
        </p:txBody>
      </p:sp>
      <p:grpSp>
        <p:nvGrpSpPr>
          <p:cNvPr id="854" name="Google Shape;854;p39"/>
          <p:cNvGrpSpPr/>
          <p:nvPr/>
        </p:nvGrpSpPr>
        <p:grpSpPr>
          <a:xfrm rot="-2421948">
            <a:off x="518422" y="917199"/>
            <a:ext cx="2020390" cy="1442605"/>
            <a:chOff x="3509104" y="949065"/>
            <a:chExt cx="1958007" cy="1398062"/>
          </a:xfrm>
        </p:grpSpPr>
        <p:sp>
          <p:nvSpPr>
            <p:cNvPr id="855" name="Google Shape;855;p39"/>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56" name="Google Shape;856;p39"/>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57" name="Google Shape;857;p39"/>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858" name="Google Shape;858;p39"/>
          <p:cNvSpPr/>
          <p:nvPr/>
        </p:nvSpPr>
        <p:spPr>
          <a:xfrm>
            <a:off x="1860225" y="6172075"/>
            <a:ext cx="4311015" cy="284053"/>
          </a:xfrm>
          <a:custGeom>
            <a:avLst/>
            <a:gdLst/>
            <a:ahLst/>
            <a:cxnLst/>
            <a:rect l="l" t="t" r="r" b="b"/>
            <a:pathLst>
              <a:path w="4724400" h="236219" extrusionOk="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9" name="Google Shape;859;p39"/>
          <p:cNvGrpSpPr/>
          <p:nvPr/>
        </p:nvGrpSpPr>
        <p:grpSpPr>
          <a:xfrm>
            <a:off x="1858835" y="4511771"/>
            <a:ext cx="4305842" cy="1833431"/>
            <a:chOff x="4487664" y="-1392325"/>
            <a:chExt cx="3997997" cy="1702034"/>
          </a:xfrm>
        </p:grpSpPr>
        <p:grpSp>
          <p:nvGrpSpPr>
            <p:cNvPr id="860" name="Google Shape;860;p39"/>
            <p:cNvGrpSpPr/>
            <p:nvPr/>
          </p:nvGrpSpPr>
          <p:grpSpPr>
            <a:xfrm>
              <a:off x="5041805" y="-1392325"/>
              <a:ext cx="2896971" cy="1702034"/>
              <a:chOff x="4692026" y="4370063"/>
              <a:chExt cx="2807959" cy="1649737"/>
            </a:xfrm>
          </p:grpSpPr>
          <p:sp>
            <p:nvSpPr>
              <p:cNvPr id="861" name="Google Shape;861;p39"/>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39"/>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3" name="Google Shape;863;p39"/>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39"/>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39"/>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39"/>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2" name="Google Shape;842;p39"/>
          <p:cNvSpPr txBox="1">
            <a:spLocks noGrp="1"/>
          </p:cNvSpPr>
          <p:nvPr>
            <p:ph type="title"/>
          </p:nvPr>
        </p:nvSpPr>
        <p:spPr>
          <a:xfrm>
            <a:off x="644200" y="1660175"/>
            <a:ext cx="5581500" cy="7635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uk-UA" dirty="0" smtClean="0">
                <a:latin typeface="Comic Sans MS" panose="030F0702030302020204" pitchFamily="66" charset="0"/>
              </a:rPr>
              <a:t>Економічна динаміка</a:t>
            </a:r>
            <a:endParaRPr dirty="0">
              <a:latin typeface="Comic Sans MS" panose="030F0702030302020204" pitchFamily="66" charset="0"/>
            </a:endParaRPr>
          </a:p>
        </p:txBody>
      </p:sp>
      <p:pic>
        <p:nvPicPr>
          <p:cNvPr id="15366" name="Picture 6" descr="Модели клеточных автоматов"/>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222" y="1693925"/>
            <a:ext cx="4670778" cy="26825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71"/>
        <p:cNvGrpSpPr/>
        <p:nvPr/>
      </p:nvGrpSpPr>
      <p:grpSpPr>
        <a:xfrm>
          <a:off x="0" y="0"/>
          <a:ext cx="0" cy="0"/>
          <a:chOff x="0" y="0"/>
          <a:chExt cx="0" cy="0"/>
        </a:xfrm>
      </p:grpSpPr>
      <p:sp>
        <p:nvSpPr>
          <p:cNvPr id="872" name="Google Shape;872;p40"/>
          <p:cNvSpPr txBox="1">
            <a:spLocks noGrp="1"/>
          </p:cNvSpPr>
          <p:nvPr>
            <p:ph type="title"/>
          </p:nvPr>
        </p:nvSpPr>
        <p:spPr>
          <a:xfrm>
            <a:off x="396800" y="465955"/>
            <a:ext cx="8277300" cy="763500"/>
          </a:xfrm>
          <a:prstGeom prst="rect">
            <a:avLst/>
          </a:prstGeom>
        </p:spPr>
        <p:txBody>
          <a:bodyPr spcFirstLastPara="1" wrap="square" lIns="121900" tIns="121900" rIns="121900" bIns="121900" anchor="t" anchorCtr="0">
            <a:noAutofit/>
          </a:bodyPr>
          <a:lstStyle/>
          <a:p>
            <a:pPr lvl="0"/>
            <a:r>
              <a:rPr lang="ru-RU" sz="3200" dirty="0" smtClean="0">
                <a:latin typeface="Comic Sans MS" panose="030F0702030302020204" pitchFamily="66" charset="0"/>
              </a:rPr>
              <a:t>Рух </a:t>
            </a:r>
            <a:r>
              <a:rPr lang="ru-RU" sz="3200" dirty="0">
                <a:latin typeface="Comic Sans MS" panose="030F0702030302020204" pitchFamily="66" charset="0"/>
              </a:rPr>
              <a:t>неорганізованої групи людей</a:t>
            </a:r>
            <a:endParaRPr sz="3200" dirty="0">
              <a:latin typeface="Comic Sans MS" panose="030F0702030302020204" pitchFamily="66" charset="0"/>
            </a:endParaRPr>
          </a:p>
        </p:txBody>
      </p:sp>
      <p:sp>
        <p:nvSpPr>
          <p:cNvPr id="880" name="Google Shape;880;p40"/>
          <p:cNvSpPr txBox="1">
            <a:spLocks noGrp="1"/>
          </p:cNvSpPr>
          <p:nvPr>
            <p:ph type="body" idx="1"/>
          </p:nvPr>
        </p:nvSpPr>
        <p:spPr>
          <a:xfrm>
            <a:off x="396800" y="1267224"/>
            <a:ext cx="5581500" cy="5108175"/>
          </a:xfrm>
          <a:prstGeom prst="rect">
            <a:avLst/>
          </a:prstGeom>
        </p:spPr>
        <p:txBody>
          <a:bodyPr spcFirstLastPara="1" wrap="square" lIns="121900" tIns="121900" rIns="121900" bIns="121900" anchor="t" anchorCtr="0">
            <a:noAutofit/>
          </a:bodyPr>
          <a:lstStyle/>
          <a:p>
            <a:pPr marL="0" lvl="0" indent="0">
              <a:spcAft>
                <a:spcPts val="2100"/>
              </a:spcAft>
              <a:buNone/>
            </a:pPr>
            <a:r>
              <a:rPr lang="ru-RU" sz="1600" dirty="0" smtClean="0"/>
              <a:t>Моделювання </a:t>
            </a:r>
            <a:r>
              <a:rPr lang="ru-RU" sz="1600" dirty="0"/>
              <a:t>руху неорганізованої групи людей в умовах, коли існують перешкоди до такого руху</a:t>
            </a:r>
            <a:r>
              <a:rPr lang="ru-RU" sz="1600" dirty="0" smtClean="0"/>
              <a:t>.</a:t>
            </a:r>
            <a:endParaRPr lang="ru-RU" sz="1600" dirty="0"/>
          </a:p>
          <a:p>
            <a:pPr marL="0" lvl="0" indent="0">
              <a:spcAft>
                <a:spcPts val="2100"/>
              </a:spcAft>
              <a:buNone/>
            </a:pPr>
            <a:r>
              <a:rPr lang="ru-RU" sz="1600" dirty="0"/>
              <a:t>Модель була побудована на базі клітинного автомата з околицею Марголуса, що застосовується для моделювання дифузійних процесів. Правило Марголуса полягає в тому, що поле автомата розбивається двома способами на блоки розміром 2х2 клітини, потім кожен блок випадковим чином повертається </a:t>
            </a:r>
            <a:r>
              <a:rPr lang="ru-RU" sz="1600" dirty="0" smtClean="0"/>
              <a:t>за або </a:t>
            </a:r>
            <a:r>
              <a:rPr lang="ru-RU" sz="1600" dirty="0"/>
              <a:t>проти годинникової стрілки. До дифузійної </a:t>
            </a:r>
            <a:r>
              <a:rPr lang="ru-RU" sz="1600" dirty="0" smtClean="0"/>
              <a:t>складової </a:t>
            </a:r>
            <a:r>
              <a:rPr lang="ru-RU" sz="1600" dirty="0"/>
              <a:t>руху було додано </a:t>
            </a:r>
            <a:r>
              <a:rPr lang="ru-RU" sz="1600" dirty="0" smtClean="0"/>
              <a:t>детерміновану напрямлену. </a:t>
            </a:r>
            <a:r>
              <a:rPr lang="ru-RU" sz="1600" dirty="0"/>
              <a:t>Перешкоди моделювалися шляхом заборони переміщення частинок у заданих областях поля клітинного автомата.</a:t>
            </a:r>
            <a:endParaRPr sz="1600" dirty="0"/>
          </a:p>
        </p:txBody>
      </p:sp>
      <p:sp>
        <p:nvSpPr>
          <p:cNvPr id="881" name="Google Shape;881;p40"/>
          <p:cNvSpPr/>
          <p:nvPr/>
        </p:nvSpPr>
        <p:spPr>
          <a:xfrm>
            <a:off x="6755553" y="6233372"/>
            <a:ext cx="4311015" cy="284053"/>
          </a:xfrm>
          <a:custGeom>
            <a:avLst/>
            <a:gdLst/>
            <a:ahLst/>
            <a:cxnLst/>
            <a:rect l="l" t="t" r="r" b="b"/>
            <a:pathLst>
              <a:path w="4724400" h="236219" extrusionOk="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2" name="Google Shape;882;p40"/>
          <p:cNvGrpSpPr/>
          <p:nvPr/>
        </p:nvGrpSpPr>
        <p:grpSpPr>
          <a:xfrm rot="1843827">
            <a:off x="10193449" y="271717"/>
            <a:ext cx="2020465" cy="1442658"/>
            <a:chOff x="3509104" y="949065"/>
            <a:chExt cx="1958007" cy="1398062"/>
          </a:xfrm>
        </p:grpSpPr>
        <p:sp>
          <p:nvSpPr>
            <p:cNvPr id="883" name="Google Shape;883;p40"/>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84" name="Google Shape;884;p40"/>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885" name="Google Shape;885;p40"/>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grpSp>
        <p:nvGrpSpPr>
          <p:cNvPr id="42" name="Group 41"/>
          <p:cNvGrpSpPr/>
          <p:nvPr/>
        </p:nvGrpSpPr>
        <p:grpSpPr>
          <a:xfrm>
            <a:off x="6168224" y="1684917"/>
            <a:ext cx="5011752" cy="1108946"/>
            <a:chOff x="6174582" y="2874169"/>
            <a:chExt cx="5011752" cy="1108946"/>
          </a:xfrm>
        </p:grpSpPr>
        <p:cxnSp>
          <p:nvCxnSpPr>
            <p:cNvPr id="4" name="Straight Connector 3"/>
            <p:cNvCxnSpPr/>
            <p:nvPr/>
          </p:nvCxnSpPr>
          <p:spPr>
            <a:xfrm flipH="1">
              <a:off x="6176963" y="3093244"/>
              <a:ext cx="2381" cy="664369"/>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6176963" y="3088481"/>
              <a:ext cx="1200150" cy="4763"/>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7374731" y="3093244"/>
              <a:ext cx="0" cy="664369"/>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6176963" y="3757613"/>
              <a:ext cx="120015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6577013" y="3088481"/>
              <a:ext cx="2381" cy="66913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6972300" y="3088481"/>
              <a:ext cx="2381" cy="66913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174582" y="3426619"/>
              <a:ext cx="1197768" cy="11906"/>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378350" y="3088480"/>
              <a:ext cx="0" cy="669132"/>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6790306" y="3088480"/>
              <a:ext cx="0" cy="669132"/>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a:off x="7180831" y="3088480"/>
              <a:ext cx="0" cy="669132"/>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6174582" y="3264694"/>
              <a:ext cx="1197768" cy="2381"/>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p:cNvCxnSpPr/>
            <p:nvPr/>
          </p:nvCxnSpPr>
          <p:spPr>
            <a:xfrm>
              <a:off x="6174582" y="3601640"/>
              <a:ext cx="1197768" cy="2381"/>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7793831" y="3193256"/>
              <a:ext cx="2382" cy="481013"/>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8191411" y="3192065"/>
              <a:ext cx="2382" cy="481013"/>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7992621" y="3192065"/>
              <a:ext cx="2382" cy="48101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7705725" y="3264694"/>
              <a:ext cx="597694"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7705725" y="3442096"/>
              <a:ext cx="597694"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a:off x="7700873" y="3601640"/>
              <a:ext cx="597694"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V="1">
              <a:off x="8365331" y="3121257"/>
              <a:ext cx="226219" cy="1124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8361802" y="3633788"/>
              <a:ext cx="251090" cy="1238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Oval 30"/>
            <p:cNvSpPr/>
            <p:nvPr/>
          </p:nvSpPr>
          <p:spPr>
            <a:xfrm>
              <a:off x="7859146" y="3335298"/>
              <a:ext cx="79176"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8807691" y="3154637"/>
              <a:ext cx="79176"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Oval 62"/>
            <p:cNvSpPr/>
            <p:nvPr/>
          </p:nvSpPr>
          <p:spPr>
            <a:xfrm>
              <a:off x="8992065" y="3637717"/>
              <a:ext cx="79176"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p:cNvSpPr/>
            <p:nvPr/>
          </p:nvSpPr>
          <p:spPr>
            <a:xfrm>
              <a:off x="9839790" y="3509129"/>
              <a:ext cx="79176"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 name="Straight Connector 32"/>
            <p:cNvCxnSpPr/>
            <p:nvPr/>
          </p:nvCxnSpPr>
          <p:spPr>
            <a:xfrm>
              <a:off x="8731324" y="2874169"/>
              <a:ext cx="0" cy="483988"/>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p:cNvCxnSpPr/>
            <p:nvPr/>
          </p:nvCxnSpPr>
          <p:spPr>
            <a:xfrm>
              <a:off x="9136137" y="2874169"/>
              <a:ext cx="0" cy="483988"/>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p:cNvCxnSpPr/>
            <p:nvPr/>
          </p:nvCxnSpPr>
          <p:spPr>
            <a:xfrm>
              <a:off x="8945636" y="2897029"/>
              <a:ext cx="0" cy="483988"/>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8653107" y="3116163"/>
              <a:ext cx="581381"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8653107" y="2952750"/>
              <a:ext cx="581381" cy="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8653106" y="3264694"/>
              <a:ext cx="581381" cy="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8731322" y="3476267"/>
              <a:ext cx="0" cy="483988"/>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9136135" y="3476267"/>
              <a:ext cx="0" cy="483988"/>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8945634" y="3499127"/>
              <a:ext cx="0" cy="483988"/>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a:off x="8653105" y="3718261"/>
              <a:ext cx="581381" cy="0"/>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a:off x="8653105" y="3554848"/>
              <a:ext cx="581381" cy="0"/>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p:cNvCxnSpPr/>
            <p:nvPr/>
          </p:nvCxnSpPr>
          <p:spPr>
            <a:xfrm>
              <a:off x="8653104" y="3866792"/>
              <a:ext cx="581381" cy="0"/>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p:cNvCxnSpPr/>
            <p:nvPr/>
          </p:nvCxnSpPr>
          <p:spPr>
            <a:xfrm>
              <a:off x="9760592" y="3239690"/>
              <a:ext cx="0" cy="483988"/>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a:off x="10165405" y="3239690"/>
              <a:ext cx="0" cy="483988"/>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9974904" y="3262550"/>
              <a:ext cx="0" cy="483988"/>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9682375" y="3481684"/>
              <a:ext cx="581381" cy="0"/>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a:xfrm>
              <a:off x="9682375" y="3318271"/>
              <a:ext cx="581381" cy="0"/>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a:off x="9682374" y="3630215"/>
              <a:ext cx="581381"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a:off x="10683170" y="3197065"/>
              <a:ext cx="0" cy="483988"/>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p:cNvCxnSpPr/>
            <p:nvPr/>
          </p:nvCxnSpPr>
          <p:spPr>
            <a:xfrm>
              <a:off x="11087983" y="3197065"/>
              <a:ext cx="0" cy="483988"/>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p:cNvCxnSpPr/>
            <p:nvPr/>
          </p:nvCxnSpPr>
          <p:spPr>
            <a:xfrm>
              <a:off x="10897482" y="3219925"/>
              <a:ext cx="0" cy="483988"/>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a:xfrm>
              <a:off x="10604953" y="3439059"/>
              <a:ext cx="581381" cy="0"/>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10604953" y="3275646"/>
              <a:ext cx="581381" cy="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10604952" y="3587590"/>
              <a:ext cx="581381" cy="0"/>
            </a:xfrm>
            <a:prstGeom prst="line">
              <a:avLst/>
            </a:prstGeom>
          </p:spPr>
          <p:style>
            <a:lnRef idx="2">
              <a:schemeClr val="dk1"/>
            </a:lnRef>
            <a:fillRef idx="0">
              <a:schemeClr val="dk1"/>
            </a:fillRef>
            <a:effectRef idx="1">
              <a:schemeClr val="dk1"/>
            </a:effectRef>
            <a:fontRef idx="minor">
              <a:schemeClr val="tx1"/>
            </a:fontRef>
          </p:style>
        </p:cxnSp>
        <p:sp>
          <p:nvSpPr>
            <p:cNvPr id="92" name="Oval 91"/>
            <p:cNvSpPr/>
            <p:nvPr/>
          </p:nvSpPr>
          <p:spPr>
            <a:xfrm>
              <a:off x="10782548" y="3343526"/>
              <a:ext cx="79176"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9" name="Straight Arrow Connector 38"/>
            <p:cNvCxnSpPr/>
            <p:nvPr/>
          </p:nvCxnSpPr>
          <p:spPr>
            <a:xfrm flipV="1">
              <a:off x="9879378" y="3343526"/>
              <a:ext cx="0" cy="132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a:off x="10370344" y="3461919"/>
              <a:ext cx="1738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99" name="Google Shape;880;p40"/>
              <p:cNvSpPr txBox="1">
                <a:spLocks/>
              </p:cNvSpPr>
              <p:nvPr/>
            </p:nvSpPr>
            <p:spPr>
              <a:xfrm>
                <a:off x="5996187" y="2971287"/>
                <a:ext cx="6267380" cy="32248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Comfortaa Medium"/>
                  <a:buChar char="●"/>
                  <a:defRPr sz="1900" b="0" i="0" u="none" strike="noStrike" cap="none">
                    <a:solidFill>
                      <a:schemeClr val="dk2"/>
                    </a:solidFill>
                    <a:latin typeface="Comfortaa Medium"/>
                    <a:ea typeface="Comfortaa Medium"/>
                    <a:cs typeface="Comfortaa Medium"/>
                    <a:sym typeface="Comfortaa Medium"/>
                  </a:defRPr>
                </a:lvl1pPr>
                <a:lvl2pPr marL="914400" marR="0" lvl="1" indent="-349250" algn="l" rtl="0">
                  <a:lnSpc>
                    <a:spcPct val="115000"/>
                  </a:lnSpc>
                  <a:spcBef>
                    <a:spcPts val="2100"/>
                  </a:spcBef>
                  <a:spcAft>
                    <a:spcPts val="0"/>
                  </a:spcAft>
                  <a:buClr>
                    <a:schemeClr val="dk2"/>
                  </a:buClr>
                  <a:buSzPts val="1900"/>
                  <a:buFont typeface="Comfortaa Medium"/>
                  <a:buChar char="○"/>
                  <a:defRPr sz="1900" b="0" i="0" u="none" strike="noStrike" cap="none">
                    <a:solidFill>
                      <a:schemeClr val="dk2"/>
                    </a:solidFill>
                    <a:latin typeface="Comfortaa Medium"/>
                    <a:ea typeface="Comfortaa Medium"/>
                    <a:cs typeface="Comfortaa Medium"/>
                    <a:sym typeface="Comfortaa Medium"/>
                  </a:defRPr>
                </a:lvl2pPr>
                <a:lvl3pPr marL="1371600" marR="0" lvl="2" indent="-349250" algn="l" rtl="0">
                  <a:lnSpc>
                    <a:spcPct val="115000"/>
                  </a:lnSpc>
                  <a:spcBef>
                    <a:spcPts val="2100"/>
                  </a:spcBef>
                  <a:spcAft>
                    <a:spcPts val="0"/>
                  </a:spcAft>
                  <a:buClr>
                    <a:schemeClr val="dk2"/>
                  </a:buClr>
                  <a:buSzPts val="1900"/>
                  <a:buFont typeface="Comfortaa Medium"/>
                  <a:buChar char="■"/>
                  <a:defRPr sz="1900" b="0" i="0" u="none" strike="noStrike" cap="none">
                    <a:solidFill>
                      <a:schemeClr val="dk2"/>
                    </a:solidFill>
                    <a:latin typeface="Comfortaa Medium"/>
                    <a:ea typeface="Comfortaa Medium"/>
                    <a:cs typeface="Comfortaa Medium"/>
                    <a:sym typeface="Comfortaa Medium"/>
                  </a:defRPr>
                </a:lvl3pPr>
                <a:lvl4pPr marL="1828800" marR="0" lvl="3" indent="-349250" algn="l" rtl="0">
                  <a:lnSpc>
                    <a:spcPct val="115000"/>
                  </a:lnSpc>
                  <a:spcBef>
                    <a:spcPts val="2100"/>
                  </a:spcBef>
                  <a:spcAft>
                    <a:spcPts val="0"/>
                  </a:spcAft>
                  <a:buClr>
                    <a:schemeClr val="dk2"/>
                  </a:buClr>
                  <a:buSzPts val="1900"/>
                  <a:buFont typeface="Comfortaa Medium"/>
                  <a:buChar char="●"/>
                  <a:defRPr sz="1900" b="0" i="0" u="none" strike="noStrike" cap="none">
                    <a:solidFill>
                      <a:schemeClr val="dk2"/>
                    </a:solidFill>
                    <a:latin typeface="Comfortaa Medium"/>
                    <a:ea typeface="Comfortaa Medium"/>
                    <a:cs typeface="Comfortaa Medium"/>
                    <a:sym typeface="Comfortaa Medium"/>
                  </a:defRPr>
                </a:lvl4pPr>
                <a:lvl5pPr marL="2286000" marR="0" lvl="4" indent="-349250" algn="l" rtl="0">
                  <a:lnSpc>
                    <a:spcPct val="115000"/>
                  </a:lnSpc>
                  <a:spcBef>
                    <a:spcPts val="2100"/>
                  </a:spcBef>
                  <a:spcAft>
                    <a:spcPts val="0"/>
                  </a:spcAft>
                  <a:buClr>
                    <a:schemeClr val="dk2"/>
                  </a:buClr>
                  <a:buSzPts val="1900"/>
                  <a:buFont typeface="Comfortaa Medium"/>
                  <a:buChar char="○"/>
                  <a:defRPr sz="1900" b="0" i="0" u="none" strike="noStrike" cap="none">
                    <a:solidFill>
                      <a:schemeClr val="dk2"/>
                    </a:solidFill>
                    <a:latin typeface="Comfortaa Medium"/>
                    <a:ea typeface="Comfortaa Medium"/>
                    <a:cs typeface="Comfortaa Medium"/>
                    <a:sym typeface="Comfortaa Medium"/>
                  </a:defRPr>
                </a:lvl5pPr>
                <a:lvl6pPr marL="2743200" marR="0" lvl="5" indent="-349250" algn="l" rtl="0">
                  <a:lnSpc>
                    <a:spcPct val="115000"/>
                  </a:lnSpc>
                  <a:spcBef>
                    <a:spcPts val="2100"/>
                  </a:spcBef>
                  <a:spcAft>
                    <a:spcPts val="0"/>
                  </a:spcAft>
                  <a:buClr>
                    <a:schemeClr val="dk2"/>
                  </a:buClr>
                  <a:buSzPts val="1900"/>
                  <a:buFont typeface="Comfortaa Medium"/>
                  <a:buChar char="■"/>
                  <a:defRPr sz="1900" b="0" i="0" u="none" strike="noStrike" cap="none">
                    <a:solidFill>
                      <a:schemeClr val="dk2"/>
                    </a:solidFill>
                    <a:latin typeface="Comfortaa Medium"/>
                    <a:ea typeface="Comfortaa Medium"/>
                    <a:cs typeface="Comfortaa Medium"/>
                    <a:sym typeface="Comfortaa Medium"/>
                  </a:defRPr>
                </a:lvl6pPr>
                <a:lvl7pPr marL="3200400" marR="0" lvl="6" indent="-349250" algn="l" rtl="0">
                  <a:lnSpc>
                    <a:spcPct val="115000"/>
                  </a:lnSpc>
                  <a:spcBef>
                    <a:spcPts val="2100"/>
                  </a:spcBef>
                  <a:spcAft>
                    <a:spcPts val="0"/>
                  </a:spcAft>
                  <a:buClr>
                    <a:schemeClr val="dk2"/>
                  </a:buClr>
                  <a:buSzPts val="1900"/>
                  <a:buFont typeface="Comfortaa Medium"/>
                  <a:buChar char="●"/>
                  <a:defRPr sz="1900" b="0" i="0" u="none" strike="noStrike" cap="none">
                    <a:solidFill>
                      <a:schemeClr val="dk2"/>
                    </a:solidFill>
                    <a:latin typeface="Comfortaa Medium"/>
                    <a:ea typeface="Comfortaa Medium"/>
                    <a:cs typeface="Comfortaa Medium"/>
                    <a:sym typeface="Comfortaa Medium"/>
                  </a:defRPr>
                </a:lvl7pPr>
                <a:lvl8pPr marL="3657600" marR="0" lvl="7" indent="-349250" algn="l" rtl="0">
                  <a:lnSpc>
                    <a:spcPct val="115000"/>
                  </a:lnSpc>
                  <a:spcBef>
                    <a:spcPts val="2100"/>
                  </a:spcBef>
                  <a:spcAft>
                    <a:spcPts val="0"/>
                  </a:spcAft>
                  <a:buClr>
                    <a:schemeClr val="dk2"/>
                  </a:buClr>
                  <a:buSzPts val="1900"/>
                  <a:buFont typeface="Comfortaa Medium"/>
                  <a:buChar char="○"/>
                  <a:defRPr sz="1900" b="0" i="0" u="none" strike="noStrike" cap="none">
                    <a:solidFill>
                      <a:schemeClr val="dk2"/>
                    </a:solidFill>
                    <a:latin typeface="Comfortaa Medium"/>
                    <a:ea typeface="Comfortaa Medium"/>
                    <a:cs typeface="Comfortaa Medium"/>
                    <a:sym typeface="Comfortaa Medium"/>
                  </a:defRPr>
                </a:lvl8pPr>
                <a:lvl9pPr marL="4114800" marR="0" lvl="8" indent="-349250" algn="l" rtl="0">
                  <a:lnSpc>
                    <a:spcPct val="115000"/>
                  </a:lnSpc>
                  <a:spcBef>
                    <a:spcPts val="2100"/>
                  </a:spcBef>
                  <a:spcAft>
                    <a:spcPts val="2100"/>
                  </a:spcAft>
                  <a:buClr>
                    <a:schemeClr val="dk2"/>
                  </a:buClr>
                  <a:buSzPts val="1900"/>
                  <a:buFont typeface="Comfortaa Medium"/>
                  <a:buChar char="■"/>
                  <a:defRPr sz="1900" b="0" i="0" u="none" strike="noStrike" cap="none">
                    <a:solidFill>
                      <a:schemeClr val="dk2"/>
                    </a:solidFill>
                    <a:latin typeface="Comfortaa Medium"/>
                    <a:ea typeface="Comfortaa Medium"/>
                    <a:cs typeface="Comfortaa Medium"/>
                    <a:sym typeface="Comfortaa Medium"/>
                  </a:defRPr>
                </a:lvl9pPr>
              </a:lstStyle>
              <a:p>
                <a:pPr marL="0" indent="0">
                  <a:spcAft>
                    <a:spcPts val="2100"/>
                  </a:spcAft>
                  <a:buNone/>
                </a:pPr>
                <a:r>
                  <a:rPr lang="ru-RU" sz="1600" dirty="0" smtClean="0"/>
                  <a:t>Правила клітинного автомата з околицею Марголуса, що моделює спрямований рух групи людей</a:t>
                </a:r>
                <a:endParaRPr lang="en-US" sz="1600" dirty="0" smtClean="0"/>
              </a:p>
              <a:p>
                <a:pPr marL="0" indent="0">
                  <a:spcAft>
                    <a:spcPts val="2100"/>
                  </a:spcAft>
                  <a:buNone/>
                </a:pPr>
                <a:endParaRPr lang="ru-RU" sz="1600" dirty="0" smtClean="0"/>
              </a:p>
              <a:p>
                <a:pPr marL="0" indent="0">
                  <a:spcAft>
                    <a:spcPts val="2100"/>
                  </a:spcAft>
                  <a:buNone/>
                </a:pPr>
                <a:r>
                  <a:rPr lang="ru-RU" sz="1600" dirty="0" smtClean="0"/>
                  <a:t>Розподіл </a:t>
                </a:r>
                <a:r>
                  <a:rPr lang="ru-RU" sz="1600" dirty="0"/>
                  <a:t>щільності людей вздовж осі </a:t>
                </a:r>
                <a:r>
                  <a:rPr lang="en-US" sz="1600" dirty="0"/>
                  <a:t>x, </a:t>
                </a:r>
                <a:r>
                  <a:rPr lang="ru-RU" sz="1600" dirty="0"/>
                  <a:t>що відповідає основному напрямку їхнього руху</a:t>
                </a:r>
                <a:r>
                  <a:rPr lang="ru-RU" sz="1600" dirty="0" smtClean="0"/>
                  <a:t>:</a:t>
                </a:r>
              </a:p>
              <a:p>
                <a:pPr marL="0" indent="0">
                  <a:spcAft>
                    <a:spcPts val="2100"/>
                  </a:spcAft>
                  <a:buNone/>
                </a:pPr>
                <a14:m>
                  <m:oMathPara xmlns:m="http://schemas.openxmlformats.org/officeDocument/2006/math">
                    <m:oMathParaPr>
                      <m:jc m:val="centerGroup"/>
                    </m:oMathParaPr>
                    <m:oMath xmlns:m="http://schemas.openxmlformats.org/officeDocument/2006/math">
                      <m:sSub>
                        <m:sSubPr>
                          <m:ctrlPr>
                            <a:rPr lang="ru-RU" sz="1600" i="1" smtClean="0">
                              <a:latin typeface="Cambria Math" panose="02040503050406030204" pitchFamily="18" charset="0"/>
                            </a:rPr>
                          </m:ctrlPr>
                        </m:sSubPr>
                        <m:e>
                          <m:r>
                            <a:rPr lang="en-US" sz="1600" b="0" i="1" smtClean="0">
                              <a:latin typeface="Cambria Math" panose="02040503050406030204" pitchFamily="18" charset="0"/>
                            </a:rPr>
                            <m:t>𝑢</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−6</m:t>
                          </m:r>
                          <m:r>
                            <a:rPr lang="en-US" sz="1600" b="0" i="1" smtClean="0">
                              <a:latin typeface="Cambria Math" panose="02040503050406030204" pitchFamily="18" charset="0"/>
                            </a:rPr>
                            <m:t>𝑢</m:t>
                          </m:r>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𝑢</m:t>
                              </m:r>
                            </m:e>
                            <m:sup>
                              <m:r>
                                <a:rPr lang="en-US" sz="1600" b="0" i="1" smtClean="0">
                                  <a:latin typeface="Cambria Math" panose="02040503050406030204" pitchFamily="18" charset="0"/>
                                </a:rPr>
                                <m:t>2</m:t>
                              </m:r>
                            </m:sup>
                          </m:sSup>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𝑢</m:t>
                          </m:r>
                        </m:e>
                        <m:sub>
                          <m:r>
                            <a:rPr lang="en-US" sz="1600" b="0" i="1" smtClean="0">
                              <a:latin typeface="Cambria Math" panose="02040503050406030204" pitchFamily="18" charset="0"/>
                            </a:rPr>
                            <m:t>𝑥𝑥</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i="1">
                              <a:latin typeface="Cambria Math" panose="02040503050406030204" pitchFamily="18" charset="0"/>
                            </a:rPr>
                            <m:t>12</m:t>
                          </m:r>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𝑢</m:t>
                              </m:r>
                            </m:e>
                          </m:d>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𝑢</m:t>
                                  </m:r>
                                </m:e>
                                <m:sub>
                                  <m:r>
                                    <a:rPr lang="en-US" sz="1600" i="1">
                                      <a:latin typeface="Cambria Math" panose="02040503050406030204" pitchFamily="18" charset="0"/>
                                    </a:rPr>
                                    <m:t>𝑥</m:t>
                                  </m:r>
                                </m:sub>
                              </m:sSub>
                            </m:e>
                          </m:d>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7</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−4</m:t>
                      </m:r>
                      <m:r>
                        <a:rPr lang="en-US" sz="1600" b="0" i="1" smtClean="0">
                          <a:latin typeface="Cambria Math" panose="02040503050406030204" pitchFamily="18" charset="0"/>
                        </a:rPr>
                        <m:t>𝑢</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𝑢</m:t>
                          </m:r>
                        </m:e>
                        <m:sub>
                          <m:r>
                            <a:rPr lang="en-US" sz="1600" b="0" i="1" smtClean="0">
                              <a:latin typeface="Cambria Math" panose="02040503050406030204" pitchFamily="18" charset="0"/>
                            </a:rPr>
                            <m:t>𝑥</m:t>
                          </m:r>
                        </m:sub>
                      </m:sSub>
                    </m:oMath>
                  </m:oMathPara>
                </a14:m>
                <a:endParaRPr lang="ru-RU" sz="1600" dirty="0"/>
              </a:p>
            </p:txBody>
          </p:sp>
        </mc:Choice>
        <mc:Fallback xmlns="">
          <p:sp>
            <p:nvSpPr>
              <p:cNvPr id="99" name="Google Shape;880;p40"/>
              <p:cNvSpPr txBox="1">
                <a:spLocks noRot="1" noChangeAspect="1" noMove="1" noResize="1" noEditPoints="1" noAdjustHandles="1" noChangeArrowheads="1" noChangeShapeType="1" noTextEdit="1"/>
              </p:cNvSpPr>
              <p:nvPr/>
            </p:nvSpPr>
            <p:spPr>
              <a:xfrm>
                <a:off x="5996187" y="2971287"/>
                <a:ext cx="6267380" cy="3224876"/>
              </a:xfrm>
              <a:prstGeom prst="rect">
                <a:avLst/>
              </a:prstGeom>
              <a:blipFill>
                <a:blip r:embed="rId3"/>
                <a:stretch>
                  <a:fillRect l="-97" r="-486" b="-756"/>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6"/>
          <p:cNvSpPr txBox="1">
            <a:spLocks noGrp="1"/>
          </p:cNvSpPr>
          <p:nvPr>
            <p:ph type="title"/>
          </p:nvPr>
        </p:nvSpPr>
        <p:spPr>
          <a:xfrm>
            <a:off x="481867" y="965000"/>
            <a:ext cx="36537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358" name="Google Shape;358;p26"/>
          <p:cNvSpPr txBox="1">
            <a:spLocks noGrp="1"/>
          </p:cNvSpPr>
          <p:nvPr>
            <p:ph type="subTitle" idx="1"/>
          </p:nvPr>
        </p:nvSpPr>
        <p:spPr>
          <a:xfrm>
            <a:off x="4406700" y="2031800"/>
            <a:ext cx="6831900" cy="717900"/>
          </a:xfrm>
          <a:prstGeom prst="rect">
            <a:avLst/>
          </a:prstGeom>
        </p:spPr>
        <p:txBody>
          <a:bodyPr spcFirstLastPara="1" wrap="square" lIns="121900" tIns="121900" rIns="121900" bIns="121900" anchor="t" anchorCtr="0">
            <a:noAutofit/>
          </a:bodyPr>
          <a:lstStyle/>
          <a:p>
            <a:pPr marL="0" lvl="0" indent="0">
              <a:spcAft>
                <a:spcPts val="2100"/>
              </a:spcAft>
            </a:pPr>
            <a:r>
              <a:rPr lang="uk-UA" sz="4400" dirty="0" smtClean="0">
                <a:solidFill>
                  <a:schemeClr val="accent1"/>
                </a:solidFill>
                <a:latin typeface="Comic Sans MS" panose="030F0702030302020204" pitchFamily="66" charset="0"/>
              </a:rPr>
              <a:t>Клітинні автомати</a:t>
            </a:r>
            <a:endParaRPr sz="4400" dirty="0">
              <a:solidFill>
                <a:schemeClr val="accent1"/>
              </a:solidFill>
              <a:latin typeface="Comic Sans MS" panose="030F0702030302020204" pitchFamily="66" charset="0"/>
            </a:endParaRPr>
          </a:p>
        </p:txBody>
      </p:sp>
      <p:sp>
        <p:nvSpPr>
          <p:cNvPr id="359" name="Google Shape;359;p26"/>
          <p:cNvSpPr txBox="1">
            <a:spLocks noGrp="1"/>
          </p:cNvSpPr>
          <p:nvPr>
            <p:ph type="body" idx="2"/>
          </p:nvPr>
        </p:nvSpPr>
        <p:spPr>
          <a:xfrm>
            <a:off x="4386975" y="2965625"/>
            <a:ext cx="6820500" cy="2075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uk-UA" dirty="0" smtClean="0"/>
              <a:t>В цьому розділі розглядається поняття про клітинні автомати.</a:t>
            </a:r>
            <a:endParaRPr dirty="0"/>
          </a:p>
        </p:txBody>
      </p:sp>
      <p:grpSp>
        <p:nvGrpSpPr>
          <p:cNvPr id="360" name="Google Shape;360;p26"/>
          <p:cNvGrpSpPr/>
          <p:nvPr/>
        </p:nvGrpSpPr>
        <p:grpSpPr>
          <a:xfrm>
            <a:off x="533842" y="3939275"/>
            <a:ext cx="3872859" cy="1649101"/>
            <a:chOff x="4487664" y="-1392325"/>
            <a:chExt cx="3997997" cy="1702034"/>
          </a:xfrm>
        </p:grpSpPr>
        <p:grpSp>
          <p:nvGrpSpPr>
            <p:cNvPr id="361" name="Google Shape;361;p26"/>
            <p:cNvGrpSpPr/>
            <p:nvPr/>
          </p:nvGrpSpPr>
          <p:grpSpPr>
            <a:xfrm>
              <a:off x="5041805" y="-1392325"/>
              <a:ext cx="2896971" cy="1702034"/>
              <a:chOff x="4692026" y="4370063"/>
              <a:chExt cx="2807959" cy="1649737"/>
            </a:xfrm>
          </p:grpSpPr>
          <p:sp>
            <p:nvSpPr>
              <p:cNvPr id="362" name="Google Shape;362;p26"/>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6"/>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4" name="Google Shape;364;p26"/>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6"/>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6"/>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6"/>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98"/>
        <p:cNvGrpSpPr/>
        <p:nvPr/>
      </p:nvGrpSpPr>
      <p:grpSpPr>
        <a:xfrm>
          <a:off x="0" y="0"/>
          <a:ext cx="0" cy="0"/>
          <a:chOff x="0" y="0"/>
          <a:chExt cx="0" cy="0"/>
        </a:xfrm>
      </p:grpSpPr>
      <p:grpSp>
        <p:nvGrpSpPr>
          <p:cNvPr id="905" name="Google Shape;905;p41"/>
          <p:cNvGrpSpPr/>
          <p:nvPr/>
        </p:nvGrpSpPr>
        <p:grpSpPr>
          <a:xfrm rot="-2421948">
            <a:off x="-61345" y="128706"/>
            <a:ext cx="2020390" cy="1442605"/>
            <a:chOff x="3509104" y="949065"/>
            <a:chExt cx="1958007" cy="1398062"/>
          </a:xfrm>
        </p:grpSpPr>
        <p:sp>
          <p:nvSpPr>
            <p:cNvPr id="906" name="Google Shape;906;p41"/>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07" name="Google Shape;907;p41"/>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08" name="Google Shape;908;p41"/>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904" name="Google Shape;904;p41"/>
          <p:cNvSpPr txBox="1">
            <a:spLocks noGrp="1"/>
          </p:cNvSpPr>
          <p:nvPr>
            <p:ph type="body" idx="1"/>
          </p:nvPr>
        </p:nvSpPr>
        <p:spPr>
          <a:xfrm>
            <a:off x="1085096" y="2188162"/>
            <a:ext cx="10383248" cy="1605623"/>
          </a:xfrm>
          <a:prstGeom prst="rect">
            <a:avLst/>
          </a:prstGeom>
        </p:spPr>
        <p:txBody>
          <a:bodyPr spcFirstLastPara="1" wrap="square" lIns="121900" tIns="121900" rIns="121900" bIns="121900" anchor="t" anchorCtr="0">
            <a:noAutofit/>
          </a:bodyPr>
          <a:lstStyle/>
          <a:p>
            <a:pPr marL="0" lvl="0" indent="0" algn="just">
              <a:spcAft>
                <a:spcPts val="2100"/>
              </a:spcAft>
              <a:buNone/>
            </a:pPr>
            <a:r>
              <a:rPr lang="uk-UA" dirty="0" smtClean="0"/>
              <a:t>1. Найбільш </a:t>
            </a:r>
            <a:r>
              <a:rPr lang="uk-UA" dirty="0"/>
              <a:t>раннім застосуванням, </a:t>
            </a:r>
            <a:r>
              <a:rPr lang="uk-UA" dirty="0" smtClean="0"/>
              <a:t>вважається, робота </a:t>
            </a:r>
            <a:r>
              <a:rPr lang="uk-UA" dirty="0"/>
              <a:t>1957 року Гая Оркатта, який запропонував нову модель, яка складається з різних видів взаємодіючих одиниць, які отримують вхідні дані та генерують вихідні </a:t>
            </a:r>
            <a:r>
              <a:rPr lang="uk-UA" dirty="0" smtClean="0"/>
              <a:t>дані. </a:t>
            </a:r>
          </a:p>
          <a:p>
            <a:pPr marL="0" lvl="0" indent="0" algn="just">
              <a:spcAft>
                <a:spcPts val="2100"/>
              </a:spcAft>
              <a:buNone/>
            </a:pPr>
            <a:r>
              <a:rPr lang="uk-UA" dirty="0" smtClean="0"/>
              <a:t>Зараз </a:t>
            </a:r>
            <a:r>
              <a:rPr lang="uk-UA" dirty="0"/>
              <a:t>вважається, що ця робота дала початок галузі мікросимуляції </a:t>
            </a:r>
            <a:r>
              <a:rPr lang="uk-UA" dirty="0" smtClean="0"/>
              <a:t>.</a:t>
            </a:r>
            <a:endParaRPr lang="uk-UA"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98"/>
        <p:cNvGrpSpPr/>
        <p:nvPr/>
      </p:nvGrpSpPr>
      <p:grpSpPr>
        <a:xfrm>
          <a:off x="0" y="0"/>
          <a:ext cx="0" cy="0"/>
          <a:chOff x="0" y="0"/>
          <a:chExt cx="0" cy="0"/>
        </a:xfrm>
      </p:grpSpPr>
      <p:grpSp>
        <p:nvGrpSpPr>
          <p:cNvPr id="905" name="Google Shape;905;p41"/>
          <p:cNvGrpSpPr/>
          <p:nvPr/>
        </p:nvGrpSpPr>
        <p:grpSpPr>
          <a:xfrm rot="-2421948">
            <a:off x="-61345" y="128706"/>
            <a:ext cx="2020390" cy="1442605"/>
            <a:chOff x="3509104" y="949065"/>
            <a:chExt cx="1958007" cy="1398062"/>
          </a:xfrm>
        </p:grpSpPr>
        <p:sp>
          <p:nvSpPr>
            <p:cNvPr id="906" name="Google Shape;906;p41"/>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07" name="Google Shape;907;p41"/>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08" name="Google Shape;908;p41"/>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904" name="Google Shape;904;p41"/>
          <p:cNvSpPr txBox="1">
            <a:spLocks noGrp="1"/>
          </p:cNvSpPr>
          <p:nvPr>
            <p:ph type="body" idx="1"/>
          </p:nvPr>
        </p:nvSpPr>
        <p:spPr>
          <a:xfrm>
            <a:off x="968281" y="2320652"/>
            <a:ext cx="10383248" cy="1895909"/>
          </a:xfrm>
          <a:prstGeom prst="rect">
            <a:avLst/>
          </a:prstGeom>
        </p:spPr>
        <p:txBody>
          <a:bodyPr spcFirstLastPara="1" wrap="square" lIns="121900" tIns="121900" rIns="121900" bIns="121900" anchor="t" anchorCtr="0">
            <a:noAutofit/>
          </a:bodyPr>
          <a:lstStyle/>
          <a:p>
            <a:pPr marL="0" lvl="0" indent="0" algn="just">
              <a:spcAft>
                <a:spcPts val="2100"/>
              </a:spcAft>
              <a:buNone/>
            </a:pPr>
            <a:r>
              <a:rPr lang="uk-UA" dirty="0" smtClean="0"/>
              <a:t>2. Іншим </a:t>
            </a:r>
            <a:r>
              <a:rPr lang="uk-UA" dirty="0"/>
              <a:t>відомим застосуванням </a:t>
            </a:r>
            <a:r>
              <a:rPr lang="uk-UA" dirty="0" smtClean="0"/>
              <a:t>є </a:t>
            </a:r>
            <a:r>
              <a:rPr lang="uk-UA" dirty="0"/>
              <a:t>робота Томаса Шеллінга про расову </a:t>
            </a:r>
            <a:r>
              <a:rPr lang="uk-UA" dirty="0" smtClean="0"/>
              <a:t>сегрегацію. </a:t>
            </a:r>
            <a:r>
              <a:rPr lang="uk-UA" dirty="0"/>
              <a:t>Він продемонстрував, як у простій клітинній структурі з агентами, які дотримуються простих емпіричних правил, природним чином може виникнути схема сегрегації. Прогнози моделі точно збігалися з моделями розташування в реальних містах і громадах</a:t>
            </a:r>
            <a:r>
              <a:rPr lang="uk-UA" dirty="0" smtClean="0"/>
              <a:t>.</a:t>
            </a:r>
            <a:endParaRPr lang="uk-UA" dirty="0"/>
          </a:p>
        </p:txBody>
      </p:sp>
    </p:spTree>
    <p:extLst>
      <p:ext uri="{BB962C8B-B14F-4D97-AF65-F5344CB8AC3E}">
        <p14:creationId xmlns:p14="http://schemas.microsoft.com/office/powerpoint/2010/main" val="20312672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98"/>
        <p:cNvGrpSpPr/>
        <p:nvPr/>
      </p:nvGrpSpPr>
      <p:grpSpPr>
        <a:xfrm>
          <a:off x="0" y="0"/>
          <a:ext cx="0" cy="0"/>
          <a:chOff x="0" y="0"/>
          <a:chExt cx="0" cy="0"/>
        </a:xfrm>
      </p:grpSpPr>
      <p:grpSp>
        <p:nvGrpSpPr>
          <p:cNvPr id="905" name="Google Shape;905;p41"/>
          <p:cNvGrpSpPr/>
          <p:nvPr/>
        </p:nvGrpSpPr>
        <p:grpSpPr>
          <a:xfrm rot="-2421948">
            <a:off x="-61345" y="128706"/>
            <a:ext cx="2020390" cy="1442605"/>
            <a:chOff x="3509104" y="949065"/>
            <a:chExt cx="1958007" cy="1398062"/>
          </a:xfrm>
        </p:grpSpPr>
        <p:sp>
          <p:nvSpPr>
            <p:cNvPr id="906" name="Google Shape;906;p41"/>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07" name="Google Shape;907;p41"/>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08" name="Google Shape;908;p41"/>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904" name="Google Shape;904;p41"/>
          <p:cNvSpPr txBox="1">
            <a:spLocks noGrp="1"/>
          </p:cNvSpPr>
          <p:nvPr>
            <p:ph type="body" idx="1"/>
          </p:nvPr>
        </p:nvSpPr>
        <p:spPr>
          <a:xfrm>
            <a:off x="1085096" y="2647063"/>
            <a:ext cx="10383248" cy="1199111"/>
          </a:xfrm>
          <a:prstGeom prst="rect">
            <a:avLst/>
          </a:prstGeom>
        </p:spPr>
        <p:txBody>
          <a:bodyPr spcFirstLastPara="1" wrap="square" lIns="121900" tIns="121900" rIns="121900" bIns="121900" anchor="t" anchorCtr="0">
            <a:noAutofit/>
          </a:bodyPr>
          <a:lstStyle/>
          <a:p>
            <a:pPr marL="0" lvl="0" indent="0" algn="just">
              <a:spcAft>
                <a:spcPts val="2100"/>
              </a:spcAft>
              <a:buNone/>
            </a:pPr>
            <a:r>
              <a:rPr lang="uk-UA" dirty="0" smtClean="0"/>
              <a:t>3. У </a:t>
            </a:r>
            <a:r>
              <a:rPr lang="uk-UA" dirty="0"/>
              <a:t>1980-х роках Роберт Аксельрод застосував </a:t>
            </a:r>
            <a:r>
              <a:rPr lang="uk-UA" dirty="0" smtClean="0"/>
              <a:t>до </a:t>
            </a:r>
            <a:r>
              <a:rPr lang="uk-UA" dirty="0"/>
              <a:t>теорії </a:t>
            </a:r>
            <a:r>
              <a:rPr lang="uk-UA" dirty="0" smtClean="0"/>
              <a:t>ігор, </a:t>
            </a:r>
            <a:r>
              <a:rPr lang="uk-UA" dirty="0"/>
              <a:t>досліджуючи, наприклад, оптимальну поведінкову реакцію агентів у повторюваних іграх</a:t>
            </a:r>
            <a:r>
              <a:rPr lang="uk-UA" dirty="0" smtClean="0"/>
              <a:t>.</a:t>
            </a:r>
            <a:endParaRPr dirty="0"/>
          </a:p>
        </p:txBody>
      </p:sp>
    </p:spTree>
    <p:extLst>
      <p:ext uri="{BB962C8B-B14F-4D97-AF65-F5344CB8AC3E}">
        <p14:creationId xmlns:p14="http://schemas.microsoft.com/office/powerpoint/2010/main" val="15403945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98"/>
        <p:cNvGrpSpPr/>
        <p:nvPr/>
      </p:nvGrpSpPr>
      <p:grpSpPr>
        <a:xfrm>
          <a:off x="0" y="0"/>
          <a:ext cx="0" cy="0"/>
          <a:chOff x="0" y="0"/>
          <a:chExt cx="0" cy="0"/>
        </a:xfrm>
      </p:grpSpPr>
      <p:grpSp>
        <p:nvGrpSpPr>
          <p:cNvPr id="905" name="Google Shape;905;p41"/>
          <p:cNvGrpSpPr/>
          <p:nvPr/>
        </p:nvGrpSpPr>
        <p:grpSpPr>
          <a:xfrm rot="-2421948">
            <a:off x="-61345" y="128706"/>
            <a:ext cx="2020390" cy="1442605"/>
            <a:chOff x="3509104" y="949065"/>
            <a:chExt cx="1958007" cy="1398062"/>
          </a:xfrm>
        </p:grpSpPr>
        <p:sp>
          <p:nvSpPr>
            <p:cNvPr id="906" name="Google Shape;906;p41"/>
            <p:cNvSpPr/>
            <p:nvPr/>
          </p:nvSpPr>
          <p:spPr>
            <a:xfrm rot="-1931549">
              <a:off x="4302435" y="1607360"/>
              <a:ext cx="1124007" cy="477020"/>
            </a:xfrm>
            <a:custGeom>
              <a:avLst/>
              <a:gdLst/>
              <a:ahLst/>
              <a:cxnLst/>
              <a:rect l="l" t="t" r="r" b="b"/>
              <a:pathLst>
                <a:path w="814737" h="345768" extrusionOk="0">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07" name="Google Shape;907;p41"/>
            <p:cNvSpPr/>
            <p:nvPr/>
          </p:nvSpPr>
          <p:spPr>
            <a:xfrm>
              <a:off x="3963048" y="949065"/>
              <a:ext cx="553783" cy="1135180"/>
            </a:xfrm>
            <a:custGeom>
              <a:avLst/>
              <a:gdLst/>
              <a:ahLst/>
              <a:cxnLst/>
              <a:rect l="l" t="t" r="r" b="b"/>
              <a:pathLst>
                <a:path w="401292" h="822594" extrusionOk="0">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908" name="Google Shape;908;p41"/>
            <p:cNvSpPr/>
            <p:nvPr/>
          </p:nvSpPr>
          <p:spPr>
            <a:xfrm rot="972124">
              <a:off x="3553815" y="1552776"/>
              <a:ext cx="806965" cy="435346"/>
            </a:xfrm>
            <a:custGeom>
              <a:avLst/>
              <a:gdLst/>
              <a:ahLst/>
              <a:cxnLst/>
              <a:rect l="l" t="t" r="r" b="b"/>
              <a:pathLst>
                <a:path w="584842" h="315514" extrusionOk="0">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904" name="Google Shape;904;p41"/>
          <p:cNvSpPr txBox="1">
            <a:spLocks noGrp="1"/>
          </p:cNvSpPr>
          <p:nvPr>
            <p:ph type="body" idx="1"/>
          </p:nvPr>
        </p:nvSpPr>
        <p:spPr>
          <a:xfrm>
            <a:off x="1085096" y="2777691"/>
            <a:ext cx="10383248" cy="1387909"/>
          </a:xfrm>
          <a:prstGeom prst="rect">
            <a:avLst/>
          </a:prstGeom>
        </p:spPr>
        <p:txBody>
          <a:bodyPr spcFirstLastPara="1" wrap="square" lIns="121900" tIns="121900" rIns="121900" bIns="121900" anchor="t" anchorCtr="0">
            <a:noAutofit/>
          </a:bodyPr>
          <a:lstStyle/>
          <a:p>
            <a:pPr marL="0" lvl="0" indent="0" algn="just">
              <a:spcAft>
                <a:spcPts val="2100"/>
              </a:spcAft>
              <a:buNone/>
            </a:pPr>
            <a:r>
              <a:rPr lang="uk-UA" dirty="0" smtClean="0"/>
              <a:t>4. Після </a:t>
            </a:r>
            <a:r>
              <a:rPr lang="uk-UA" dirty="0"/>
              <a:t>Великої фінансової кризи </a:t>
            </a:r>
            <a:r>
              <a:rPr lang="uk-UA" dirty="0" smtClean="0"/>
              <a:t>використовувалися </a:t>
            </a:r>
            <a:r>
              <a:rPr lang="uk-UA" dirty="0"/>
              <a:t>для пояснення порушень на фінансових ринках, таких як крах і нерівний розподіл цін на </a:t>
            </a:r>
            <a:r>
              <a:rPr lang="uk-UA" dirty="0" smtClean="0"/>
              <a:t>активи.</a:t>
            </a:r>
            <a:endParaRPr dirty="0"/>
          </a:p>
        </p:txBody>
      </p:sp>
    </p:spTree>
    <p:extLst>
      <p:ext uri="{BB962C8B-B14F-4D97-AF65-F5344CB8AC3E}">
        <p14:creationId xmlns:p14="http://schemas.microsoft.com/office/powerpoint/2010/main" val="3072556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24" descr="Bitmoji Image"/>
          <p:cNvPicPr preferRelativeResize="0"/>
          <p:nvPr/>
        </p:nvPicPr>
        <p:blipFill rotWithShape="1">
          <a:blip r:embed="rId3">
            <a:alphaModFix/>
          </a:blip>
          <a:srcRect l="22190" r="21458" b="20344"/>
          <a:stretch/>
        </p:blipFill>
        <p:spPr>
          <a:xfrm>
            <a:off x="7212675" y="935525"/>
            <a:ext cx="3237175" cy="4576200"/>
          </a:xfrm>
          <a:prstGeom prst="rect">
            <a:avLst/>
          </a:prstGeom>
          <a:noFill/>
          <a:ln>
            <a:noFill/>
          </a:ln>
        </p:spPr>
      </p:pic>
      <p:sp>
        <p:nvSpPr>
          <p:cNvPr id="298" name="Google Shape;298;p24"/>
          <p:cNvSpPr txBox="1">
            <a:spLocks noGrp="1"/>
          </p:cNvSpPr>
          <p:nvPr>
            <p:ph type="title"/>
          </p:nvPr>
        </p:nvSpPr>
        <p:spPr>
          <a:xfrm>
            <a:off x="738143" y="3103872"/>
            <a:ext cx="5322600" cy="1324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uk-UA" sz="4800" dirty="0" smtClean="0">
                <a:latin typeface="Comic Sans MS" panose="030F0702030302020204" pitchFamily="66" charset="0"/>
              </a:rPr>
              <a:t>Дякую за увагу!</a:t>
            </a:r>
            <a:endParaRPr sz="4800" dirty="0">
              <a:latin typeface="Comic Sans MS" panose="030F0702030302020204" pitchFamily="66" charset="0"/>
            </a:endParaRPr>
          </a:p>
        </p:txBody>
      </p:sp>
      <p:grpSp>
        <p:nvGrpSpPr>
          <p:cNvPr id="300" name="Google Shape;300;p24"/>
          <p:cNvGrpSpPr/>
          <p:nvPr/>
        </p:nvGrpSpPr>
        <p:grpSpPr>
          <a:xfrm>
            <a:off x="6839779" y="4685600"/>
            <a:ext cx="3872859" cy="1649101"/>
            <a:chOff x="4487664" y="-1392325"/>
            <a:chExt cx="3997997" cy="1702034"/>
          </a:xfrm>
        </p:grpSpPr>
        <p:grpSp>
          <p:nvGrpSpPr>
            <p:cNvPr id="301" name="Google Shape;301;p24"/>
            <p:cNvGrpSpPr/>
            <p:nvPr/>
          </p:nvGrpSpPr>
          <p:grpSpPr>
            <a:xfrm>
              <a:off x="5041805" y="-1392325"/>
              <a:ext cx="2896971" cy="1702034"/>
              <a:chOff x="4692026" y="4370063"/>
              <a:chExt cx="2807959" cy="1649737"/>
            </a:xfrm>
          </p:grpSpPr>
          <p:sp>
            <p:nvSpPr>
              <p:cNvPr id="302" name="Google Shape;302;p24"/>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4"/>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4" name="Google Shape;304;p24"/>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24"/>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24"/>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24"/>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050" y="384313"/>
            <a:ext cx="5581500" cy="763500"/>
          </a:xfrm>
        </p:spPr>
        <p:txBody>
          <a:bodyPr/>
          <a:lstStyle/>
          <a:p>
            <a:r>
              <a:rPr lang="uk-UA" dirty="0">
                <a:latin typeface="Comic Sans MS" panose="030F0702030302020204" pitchFamily="66" charset="0"/>
              </a:rPr>
              <a:t>Використані джерела</a:t>
            </a:r>
            <a:endParaRPr lang="en-US" dirty="0"/>
          </a:p>
        </p:txBody>
      </p:sp>
      <p:sp>
        <p:nvSpPr>
          <p:cNvPr id="3" name="Text Placeholder 2"/>
          <p:cNvSpPr>
            <a:spLocks noGrp="1"/>
          </p:cNvSpPr>
          <p:nvPr>
            <p:ph type="body" idx="1"/>
          </p:nvPr>
        </p:nvSpPr>
        <p:spPr>
          <a:xfrm>
            <a:off x="650357" y="1633874"/>
            <a:ext cx="11150385" cy="3565800"/>
          </a:xfrm>
        </p:spPr>
        <p:txBody>
          <a:bodyPr/>
          <a:lstStyle/>
          <a:p>
            <a:pPr marL="565150" indent="-457200" algn="l">
              <a:lnSpc>
                <a:spcPct val="150000"/>
              </a:lnSpc>
              <a:buFont typeface="+mj-lt"/>
              <a:buAutoNum type="arabicPeriod"/>
            </a:pPr>
            <a:r>
              <a:rPr lang="en-US" dirty="0" smtClean="0">
                <a:hlinkClick r:id="rId2"/>
              </a:rPr>
              <a:t>Cellular </a:t>
            </a:r>
            <a:r>
              <a:rPr lang="en-US" dirty="0">
                <a:hlinkClick r:id="rId2"/>
              </a:rPr>
              <a:t>automata in social and economical systems </a:t>
            </a:r>
            <a:r>
              <a:rPr lang="en-US" dirty="0" smtClean="0">
                <a:hlinkClick r:id="rId2"/>
              </a:rPr>
              <a:t>modeling</a:t>
            </a:r>
            <a:endParaRPr lang="uk-UA" dirty="0" smtClean="0"/>
          </a:p>
          <a:p>
            <a:pPr marL="565150" indent="-457200" algn="l">
              <a:lnSpc>
                <a:spcPct val="150000"/>
              </a:lnSpc>
              <a:buFont typeface="+mj-lt"/>
              <a:buAutoNum type="arabicPeriod"/>
            </a:pPr>
            <a:r>
              <a:rPr lang="en-US" dirty="0">
                <a:hlinkClick r:id="rId3"/>
              </a:rPr>
              <a:t>Cellular automata for the spreading of technologies in socio-economic </a:t>
            </a:r>
            <a:r>
              <a:rPr lang="en-US" dirty="0" smtClean="0">
                <a:hlinkClick r:id="rId3"/>
              </a:rPr>
              <a:t>systems</a:t>
            </a:r>
            <a:endParaRPr lang="uk-UA" dirty="0" smtClean="0"/>
          </a:p>
          <a:p>
            <a:pPr marL="565150" indent="-457200" algn="l">
              <a:lnSpc>
                <a:spcPct val="150000"/>
              </a:lnSpc>
              <a:buFont typeface="+mj-lt"/>
              <a:buAutoNum type="arabicPeriod"/>
            </a:pPr>
            <a:r>
              <a:rPr lang="en-US" dirty="0">
                <a:hlinkClick r:id="rId4"/>
              </a:rPr>
              <a:t>CELLULAR AUTOMATIC MACHINES AND THEIR APPLICATION TO MODELLING OF THE DISTRIBUTED</a:t>
            </a:r>
            <a:r>
              <a:rPr lang="uk-UA" dirty="0">
                <a:hlinkClick r:id="rId4"/>
              </a:rPr>
              <a:t> </a:t>
            </a:r>
            <a:r>
              <a:rPr lang="en-US" dirty="0" smtClean="0">
                <a:hlinkClick r:id="rId4"/>
              </a:rPr>
              <a:t>SYSTEMS</a:t>
            </a:r>
            <a:endParaRPr lang="uk-UA" dirty="0" smtClean="0"/>
          </a:p>
          <a:p>
            <a:pPr marL="565150" indent="-457200" algn="l">
              <a:lnSpc>
                <a:spcPct val="150000"/>
              </a:lnSpc>
              <a:buFont typeface="+mj-lt"/>
              <a:buAutoNum type="arabicPeriod"/>
            </a:pPr>
            <a:r>
              <a:rPr lang="en-US" dirty="0">
                <a:hlinkClick r:id="rId5"/>
              </a:rPr>
              <a:t>Simple but Stunning: Animated Cellular Automata in </a:t>
            </a:r>
            <a:r>
              <a:rPr lang="en-US" dirty="0" smtClean="0">
                <a:hlinkClick r:id="rId5"/>
              </a:rPr>
              <a:t>Python</a:t>
            </a:r>
            <a:endParaRPr lang="uk-UA" dirty="0" smtClean="0"/>
          </a:p>
          <a:p>
            <a:pPr marL="565150" indent="-457200" algn="l">
              <a:lnSpc>
                <a:spcPct val="150000"/>
              </a:lnSpc>
              <a:buFont typeface="+mj-lt"/>
              <a:buAutoNum type="arabicPeriod"/>
            </a:pPr>
            <a:r>
              <a:rPr lang="en-US" dirty="0">
                <a:hlinkClick r:id="rId6"/>
              </a:rPr>
              <a:t>The Game of Life With Macroeconomic </a:t>
            </a:r>
            <a:r>
              <a:rPr lang="en-US" dirty="0" smtClean="0">
                <a:hlinkClick r:id="rId6"/>
              </a:rPr>
              <a:t>Stimulus</a:t>
            </a:r>
            <a:r>
              <a:rPr lang="uk-UA" dirty="0" smtClean="0">
                <a:hlinkClick r:id="rId6"/>
              </a:rPr>
              <a:t> </a:t>
            </a:r>
            <a:endParaRPr lang="uk-UA" dirty="0"/>
          </a:p>
          <a:p>
            <a:pPr marL="565150" indent="-457200" algn="l">
              <a:lnSpc>
                <a:spcPct val="150000"/>
              </a:lnSpc>
              <a:buFont typeface="+mj-lt"/>
              <a:buAutoNum type="arabicPeriod"/>
            </a:pPr>
            <a:r>
              <a:rPr lang="en-US" dirty="0" smtClean="0">
                <a:hlinkClick r:id="rId7"/>
              </a:rPr>
              <a:t>Wikipedia </a:t>
            </a:r>
            <a:r>
              <a:rPr lang="uk-UA" dirty="0">
                <a:hlinkClick r:id="rId7"/>
              </a:rPr>
              <a:t>Клітинний </a:t>
            </a:r>
            <a:r>
              <a:rPr lang="uk-UA" dirty="0" smtClean="0">
                <a:hlinkClick r:id="rId7"/>
              </a:rPr>
              <a:t>автомат</a:t>
            </a:r>
            <a:r>
              <a:rPr lang="en-US" dirty="0" smtClean="0">
                <a:hlinkClick r:id="rId7"/>
              </a:rPr>
              <a:t> </a:t>
            </a:r>
            <a:endParaRPr lang="en-US" dirty="0" smtClean="0"/>
          </a:p>
          <a:p>
            <a:pPr marL="565150" indent="-457200" algn="l">
              <a:lnSpc>
                <a:spcPct val="150000"/>
              </a:lnSpc>
              <a:buFont typeface="+mj-lt"/>
              <a:buAutoNum type="arabicPeriod"/>
            </a:pPr>
            <a:endParaRPr lang="uk-UA" dirty="0" smtClean="0"/>
          </a:p>
          <a:p>
            <a:pPr marL="565150" indent="-457200" algn="l">
              <a:lnSpc>
                <a:spcPct val="150000"/>
              </a:lnSpc>
              <a:buFont typeface="+mj-lt"/>
              <a:buAutoNum type="arabicPeriod"/>
            </a:pPr>
            <a:endParaRPr lang="en-US" dirty="0"/>
          </a:p>
          <a:p>
            <a:pPr marL="565150" indent="-457200" algn="l">
              <a:lnSpc>
                <a:spcPct val="150000"/>
              </a:lnSpc>
              <a:buFont typeface="+mj-lt"/>
              <a:buAutoNum type="arabicPeriod"/>
            </a:pPr>
            <a:endParaRPr lang="uk-UA" dirty="0" smtClean="0"/>
          </a:p>
          <a:p>
            <a:pPr marL="565150" indent="-457200" algn="l">
              <a:lnSpc>
                <a:spcPct val="150000"/>
              </a:lnSpc>
              <a:buFont typeface="+mj-lt"/>
              <a:buAutoNum type="arabicPeriod"/>
            </a:pPr>
            <a:endParaRPr lang="en-US" dirty="0"/>
          </a:p>
        </p:txBody>
      </p:sp>
    </p:spTree>
    <p:extLst>
      <p:ext uri="{BB962C8B-B14F-4D97-AF65-F5344CB8AC3E}">
        <p14:creationId xmlns:p14="http://schemas.microsoft.com/office/powerpoint/2010/main" val="283442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7"/>
          <p:cNvSpPr txBox="1">
            <a:spLocks noGrp="1"/>
          </p:cNvSpPr>
          <p:nvPr>
            <p:ph type="title"/>
          </p:nvPr>
        </p:nvSpPr>
        <p:spPr>
          <a:xfrm>
            <a:off x="405732" y="888075"/>
            <a:ext cx="9357105" cy="128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uk-UA" sz="4800" dirty="0" smtClean="0">
                <a:solidFill>
                  <a:schemeClr val="dk2"/>
                </a:solidFill>
                <a:latin typeface="Comic Sans MS" panose="030F0702030302020204" pitchFamily="66" charset="0"/>
              </a:rPr>
              <a:t>Що таке клітинні автомати?</a:t>
            </a:r>
            <a:endParaRPr sz="4800" dirty="0">
              <a:solidFill>
                <a:schemeClr val="dk2"/>
              </a:solidFill>
              <a:latin typeface="Comic Sans MS" panose="030F0702030302020204" pitchFamily="66" charset="0"/>
            </a:endParaRPr>
          </a:p>
        </p:txBody>
      </p:sp>
      <p:sp>
        <p:nvSpPr>
          <p:cNvPr id="373" name="Google Shape;373;p27"/>
          <p:cNvSpPr txBox="1">
            <a:spLocks noGrp="1"/>
          </p:cNvSpPr>
          <p:nvPr>
            <p:ph type="subTitle" idx="1"/>
          </p:nvPr>
        </p:nvSpPr>
        <p:spPr>
          <a:xfrm>
            <a:off x="1210877" y="2176575"/>
            <a:ext cx="47688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sz="2500" dirty="0" smtClean="0">
                <a:solidFill>
                  <a:schemeClr val="lt1"/>
                </a:solidFill>
                <a:highlight>
                  <a:schemeClr val="accent1"/>
                </a:highlight>
              </a:rPr>
              <a:t>Cellular automaton</a:t>
            </a:r>
            <a:endParaRPr sz="2500" dirty="0">
              <a:solidFill>
                <a:schemeClr val="lt1"/>
              </a:solidFill>
              <a:highlight>
                <a:schemeClr val="accent1"/>
              </a:highlight>
            </a:endParaRPr>
          </a:p>
        </p:txBody>
      </p:sp>
      <p:sp>
        <p:nvSpPr>
          <p:cNvPr id="374" name="Google Shape;374;p27"/>
          <p:cNvSpPr txBox="1">
            <a:spLocks noGrp="1"/>
          </p:cNvSpPr>
          <p:nvPr>
            <p:ph type="body" idx="2"/>
          </p:nvPr>
        </p:nvSpPr>
        <p:spPr>
          <a:xfrm>
            <a:off x="1210877" y="2912950"/>
            <a:ext cx="6750867" cy="2894100"/>
          </a:xfrm>
          <a:prstGeom prst="rect">
            <a:avLst/>
          </a:prstGeom>
        </p:spPr>
        <p:txBody>
          <a:bodyPr spcFirstLastPara="1" wrap="square" lIns="121900" tIns="121900" rIns="121900" bIns="121900" anchor="t" anchorCtr="0">
            <a:noAutofit/>
          </a:bodyPr>
          <a:lstStyle/>
          <a:p>
            <a:pPr marL="0" lvl="0" indent="0">
              <a:buNone/>
            </a:pPr>
            <a:r>
              <a:rPr lang="uk-UA" dirty="0" smtClean="0"/>
              <a:t>- дискретна </a:t>
            </a:r>
            <a:r>
              <a:rPr lang="uk-UA" dirty="0"/>
              <a:t>модель, що вивчається в математиці, теорії обчислюваності, </a:t>
            </a:r>
            <a:r>
              <a:rPr lang="uk-UA" dirty="0" smtClean="0"/>
              <a:t>фізиці, теоретичній </a:t>
            </a:r>
            <a:r>
              <a:rPr lang="uk-UA" dirty="0"/>
              <a:t>біології та </a:t>
            </a:r>
            <a:r>
              <a:rPr lang="uk-UA" dirty="0" smtClean="0"/>
              <a:t>мікромеханіці. </a:t>
            </a:r>
          </a:p>
          <a:p>
            <a:pPr marL="0" lvl="0" indent="0">
              <a:buNone/>
            </a:pPr>
            <a:endParaRPr lang="ru-RU" dirty="0" smtClean="0"/>
          </a:p>
          <a:p>
            <a:pPr marL="0" lvl="0" indent="0">
              <a:buNone/>
            </a:pPr>
            <a:r>
              <a:rPr lang="ru-RU" dirty="0" smtClean="0"/>
              <a:t>Основою </a:t>
            </a:r>
            <a:r>
              <a:rPr lang="ru-RU" dirty="0"/>
              <a:t>є простір з прилеглих один до одного клітин (осередків), що утворюють ґрати. Кожна клітина може бути в одному з кінцевої множини станів. Решітка може бути будь-якої </a:t>
            </a:r>
            <a:r>
              <a:rPr lang="ru-RU" dirty="0" smtClean="0"/>
              <a:t>розмірності. </a:t>
            </a:r>
            <a:endParaRPr lang="ru-RU" dirty="0"/>
          </a:p>
          <a:p>
            <a:pPr marL="0" lvl="0" indent="0">
              <a:buNone/>
            </a:pPr>
            <a:endParaRPr lang="uk-UA" dirty="0" smtClean="0"/>
          </a:p>
        </p:txBody>
      </p:sp>
      <p:sp>
        <p:nvSpPr>
          <p:cNvPr id="375" name="Google Shape;375;p27"/>
          <p:cNvSpPr/>
          <p:nvPr/>
        </p:nvSpPr>
        <p:spPr>
          <a:xfrm>
            <a:off x="10280580" y="4289896"/>
            <a:ext cx="711875" cy="1288575"/>
          </a:xfrm>
          <a:prstGeom prst="rect">
            <a:avLst/>
          </a:prstGeom>
        </p:spPr>
        <p:txBody>
          <a:bodyPr>
            <a:prstTxWarp prst="textPlain">
              <a:avLst/>
            </a:prstTxWarp>
          </a:bodyPr>
          <a:lstStyle/>
          <a:p>
            <a:pPr lvl="0" algn="ctr"/>
            <a:r>
              <a:rPr b="0" i="0">
                <a:ln>
                  <a:noFill/>
                </a:ln>
                <a:solidFill>
                  <a:schemeClr val="lt1"/>
                </a:solidFill>
                <a:latin typeface="Bangers"/>
              </a:rPr>
              <a: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uk-UA" sz="4800" dirty="0" smtClean="0">
                <a:solidFill>
                  <a:schemeClr val="dk2"/>
                </a:solidFill>
                <a:latin typeface="Comic Sans MS" panose="030F0702030302020204" pitchFamily="66" charset="0"/>
              </a:rPr>
              <a:t>Або іншими словами</a:t>
            </a:r>
            <a:endParaRPr sz="4800" dirty="0">
              <a:solidFill>
                <a:schemeClr val="dk2"/>
              </a:solidFill>
              <a:latin typeface="Comic Sans MS" panose="030F0702030302020204" pitchFamily="66" charset="0"/>
            </a:endParaRPr>
          </a:p>
        </p:txBody>
      </p:sp>
      <p:sp>
        <p:nvSpPr>
          <p:cNvPr id="381" name="Google Shape;381;p28"/>
          <p:cNvSpPr txBox="1">
            <a:spLocks noGrp="1"/>
          </p:cNvSpPr>
          <p:nvPr>
            <p:ph type="body" idx="4"/>
          </p:nvPr>
        </p:nvSpPr>
        <p:spPr>
          <a:xfrm>
            <a:off x="6475158" y="2949450"/>
            <a:ext cx="4959460" cy="3118500"/>
          </a:xfrm>
          <a:prstGeom prst="rect">
            <a:avLst/>
          </a:prstGeom>
        </p:spPr>
        <p:txBody>
          <a:bodyPr spcFirstLastPara="1" wrap="square" lIns="121900" tIns="121900" rIns="121900" bIns="121900" anchor="t" anchorCtr="0">
            <a:noAutofit/>
          </a:bodyPr>
          <a:lstStyle/>
          <a:p>
            <a:pPr marL="0" lvl="0" indent="0">
              <a:buNone/>
            </a:pPr>
            <a:r>
              <a:rPr lang="ru-RU" dirty="0"/>
              <a:t>за </a:t>
            </a:r>
            <a:r>
              <a:rPr lang="ru-RU" dirty="0" smtClean="0"/>
              <a:t>певної кількості сусідів </a:t>
            </a:r>
            <a:r>
              <a:rPr lang="ru-RU" dirty="0"/>
              <a:t>клітина </a:t>
            </a:r>
            <a:r>
              <a:rPr lang="ru-RU" dirty="0" smtClean="0"/>
              <a:t>«народжується», </a:t>
            </a:r>
            <a:r>
              <a:rPr lang="ru-RU" dirty="0"/>
              <a:t>за іншого – продовжує </a:t>
            </a:r>
            <a:r>
              <a:rPr lang="ru-RU" dirty="0" smtClean="0"/>
              <a:t>«жити», </a:t>
            </a:r>
            <a:r>
              <a:rPr lang="ru-RU" dirty="0"/>
              <a:t>за третього – </a:t>
            </a:r>
            <a:r>
              <a:rPr lang="ru-RU" dirty="0" smtClean="0"/>
              <a:t>«вмирає» - правила </a:t>
            </a:r>
            <a:r>
              <a:rPr lang="ru-RU" dirty="0"/>
              <a:t>переходу клітин із одного стану до </a:t>
            </a:r>
            <a:r>
              <a:rPr lang="ru-RU" dirty="0" smtClean="0"/>
              <a:t>іншого.</a:t>
            </a:r>
          </a:p>
          <a:p>
            <a:pPr marL="0" lvl="0" indent="0">
              <a:buNone/>
            </a:pPr>
            <a:endParaRPr lang="ru-RU" dirty="0"/>
          </a:p>
          <a:p>
            <a:pPr marL="0" lvl="0" indent="0">
              <a:buNone/>
            </a:pPr>
            <a:r>
              <a:rPr lang="ru-RU" dirty="0" smtClean="0"/>
              <a:t>Із </a:t>
            </a:r>
            <a:r>
              <a:rPr lang="ru-RU" dirty="0"/>
              <a:t>простих умов часом народжуються цікаві системи та поведінки. </a:t>
            </a:r>
            <a:endParaRPr dirty="0"/>
          </a:p>
        </p:txBody>
      </p:sp>
      <p:sp>
        <p:nvSpPr>
          <p:cNvPr id="382" name="Google Shape;382;p28"/>
          <p:cNvSpPr txBox="1">
            <a:spLocks noGrp="1"/>
          </p:cNvSpPr>
          <p:nvPr>
            <p:ph type="body" idx="3"/>
          </p:nvPr>
        </p:nvSpPr>
        <p:spPr>
          <a:xfrm>
            <a:off x="748145" y="2961200"/>
            <a:ext cx="4989355" cy="3118500"/>
          </a:xfrm>
          <a:prstGeom prst="rect">
            <a:avLst/>
          </a:prstGeom>
        </p:spPr>
        <p:txBody>
          <a:bodyPr spcFirstLastPara="1" wrap="square" lIns="121900" tIns="121900" rIns="121900" bIns="121900" anchor="t" anchorCtr="0">
            <a:noAutofit/>
          </a:bodyPr>
          <a:lstStyle/>
          <a:p>
            <a:pPr marL="0" lvl="0" indent="0">
              <a:buNone/>
            </a:pPr>
            <a:r>
              <a:rPr lang="uk-UA" dirty="0" smtClean="0"/>
              <a:t>- простір</a:t>
            </a:r>
            <a:r>
              <a:rPr lang="uk-UA" dirty="0"/>
              <a:t>, поділений на клітини. </a:t>
            </a:r>
            <a:endParaRPr lang="uk-UA" dirty="0" smtClean="0"/>
          </a:p>
          <a:p>
            <a:pPr marL="0" lvl="0" indent="0">
              <a:buNone/>
            </a:pPr>
            <a:endParaRPr lang="uk-UA" dirty="0"/>
          </a:p>
          <a:p>
            <a:pPr marL="0" lvl="0" indent="0">
              <a:buNone/>
            </a:pPr>
            <a:r>
              <a:rPr lang="ru-RU" dirty="0"/>
              <a:t>Кожна клітина може бути "живою" або "мертвою". Її стан залежить від </a:t>
            </a:r>
            <a:r>
              <a:rPr lang="ru-RU" dirty="0" smtClean="0"/>
              <a:t>сусідів (правила). </a:t>
            </a:r>
          </a:p>
          <a:p>
            <a:pPr marL="0" lvl="0" indent="0">
              <a:buNone/>
            </a:pPr>
            <a:endParaRPr lang="ru-RU" dirty="0"/>
          </a:p>
          <a:p>
            <a:pPr marL="0" lvl="0" indent="0">
              <a:buNone/>
            </a:pPr>
            <a:r>
              <a:rPr lang="ru-RU" dirty="0" smtClean="0"/>
              <a:t>Від </a:t>
            </a:r>
            <a:r>
              <a:rPr lang="ru-RU" dirty="0"/>
              <a:t>правил залежить як розвиватиметься клітинний автомат.</a:t>
            </a:r>
            <a:endParaRPr dirty="0"/>
          </a:p>
        </p:txBody>
      </p:sp>
      <p:sp>
        <p:nvSpPr>
          <p:cNvPr id="383" name="Google Shape;383;p28"/>
          <p:cNvSpPr txBox="1">
            <a:spLocks noGrp="1"/>
          </p:cNvSpPr>
          <p:nvPr>
            <p:ph type="subTitle" idx="1"/>
          </p:nvPr>
        </p:nvSpPr>
        <p:spPr>
          <a:xfrm>
            <a:off x="448867" y="2024167"/>
            <a:ext cx="5056006"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uk-UA" sz="2500" dirty="0" smtClean="0">
                <a:solidFill>
                  <a:schemeClr val="lt1"/>
                </a:solidFill>
                <a:highlight>
                  <a:schemeClr val="accent1"/>
                </a:highlight>
              </a:rPr>
              <a:t>Клітинний автомат - це </a:t>
            </a:r>
            <a:endParaRPr sz="2500" dirty="0">
              <a:solidFill>
                <a:schemeClr val="lt1"/>
              </a:solidFill>
              <a:highlight>
                <a:schemeClr val="accent1"/>
              </a:highlight>
            </a:endParaRPr>
          </a:p>
        </p:txBody>
      </p:sp>
      <p:sp>
        <p:nvSpPr>
          <p:cNvPr id="384" name="Google Shape;384;p28"/>
          <p:cNvSpPr txBox="1">
            <a:spLocks noGrp="1"/>
          </p:cNvSpPr>
          <p:nvPr>
            <p:ph type="subTitle" idx="2"/>
          </p:nvPr>
        </p:nvSpPr>
        <p:spPr>
          <a:xfrm>
            <a:off x="6475158" y="2024167"/>
            <a:ext cx="39897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uk-UA" sz="2500" dirty="0" smtClean="0">
                <a:solidFill>
                  <a:schemeClr val="lt1"/>
                </a:solidFill>
                <a:highlight>
                  <a:schemeClr val="accent1"/>
                </a:highlight>
              </a:rPr>
              <a:t>Правила?</a:t>
            </a:r>
            <a:endParaRPr sz="2500" dirty="0">
              <a:solidFill>
                <a:schemeClr val="lt1"/>
              </a:solidFill>
              <a:highlight>
                <a:schemeClr val="accent1"/>
              </a:highligh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9"/>
          <p:cNvSpPr txBox="1">
            <a:spLocks noGrp="1"/>
          </p:cNvSpPr>
          <p:nvPr>
            <p:ph type="title"/>
          </p:nvPr>
        </p:nvSpPr>
        <p:spPr>
          <a:xfrm>
            <a:off x="558100" y="2400300"/>
            <a:ext cx="11095500" cy="2329200"/>
          </a:xfrm>
          <a:prstGeom prst="rect">
            <a:avLst/>
          </a:prstGeom>
        </p:spPr>
        <p:txBody>
          <a:bodyPr spcFirstLastPara="1" wrap="square" lIns="121900" tIns="121900" rIns="121900" bIns="121900" anchor="ctr" anchorCtr="0">
            <a:noAutofit/>
          </a:bodyPr>
          <a:lstStyle/>
          <a:p>
            <a:pPr lvl="0"/>
            <a:r>
              <a:rPr lang="uk-UA" sz="4000" dirty="0">
                <a:latin typeface="Comic Sans MS" panose="030F0702030302020204" pitchFamily="66" charset="0"/>
              </a:rPr>
              <a:t>Основний напрямок дослідження клітинних автоматів — алгоритмічна розв'язність тих чи інших завдань. </a:t>
            </a:r>
            <a:endParaRPr sz="4000" dirty="0">
              <a:solidFill>
                <a:schemeClr val="lt1"/>
              </a:solidFill>
              <a:latin typeface="Comic Sans MS" panose="030F0702030302020204" pitchFamily="66" charset="0"/>
            </a:endParaRPr>
          </a:p>
        </p:txBody>
      </p:sp>
      <p:sp>
        <p:nvSpPr>
          <p:cNvPr id="391" name="Google Shape;391;p29"/>
          <p:cNvSpPr/>
          <p:nvPr/>
        </p:nvSpPr>
        <p:spPr>
          <a:xfrm>
            <a:off x="3666877" y="6490391"/>
            <a:ext cx="4877943" cy="243896"/>
          </a:xfrm>
          <a:custGeom>
            <a:avLst/>
            <a:gdLst/>
            <a:ahLst/>
            <a:cxnLst/>
            <a:rect l="l" t="t" r="r" b="b"/>
            <a:pathLst>
              <a:path w="4724400" h="236219" extrusionOk="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2" name="Google Shape;392;p29"/>
          <p:cNvGrpSpPr/>
          <p:nvPr/>
        </p:nvGrpSpPr>
        <p:grpSpPr>
          <a:xfrm>
            <a:off x="5560547" y="533388"/>
            <a:ext cx="1070925" cy="1801254"/>
            <a:chOff x="3083744" y="1423529"/>
            <a:chExt cx="913447" cy="1536382"/>
          </a:xfrm>
        </p:grpSpPr>
        <p:sp>
          <p:nvSpPr>
            <p:cNvPr id="393" name="Google Shape;393;p29"/>
            <p:cNvSpPr/>
            <p:nvPr/>
          </p:nvSpPr>
          <p:spPr>
            <a:xfrm>
              <a:off x="3375209" y="2458896"/>
              <a:ext cx="330517" cy="439102"/>
            </a:xfrm>
            <a:custGeom>
              <a:avLst/>
              <a:gdLst/>
              <a:ahLst/>
              <a:cxnLst/>
              <a:rect l="l" t="t" r="r" b="b"/>
              <a:pathLst>
                <a:path w="330517" h="439102" extrusionOk="0">
                  <a:moveTo>
                    <a:pt x="0" y="0"/>
                  </a:moveTo>
                  <a:lnTo>
                    <a:pt x="330517" y="0"/>
                  </a:lnTo>
                  <a:lnTo>
                    <a:pt x="330517" y="439103"/>
                  </a:lnTo>
                  <a:lnTo>
                    <a:pt x="0" y="439103"/>
                  </a:lnTo>
                  <a:close/>
                </a:path>
              </a:pathLst>
            </a:custGeom>
            <a:solidFill>
              <a:srgbClr val="5648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29"/>
            <p:cNvSpPr/>
            <p:nvPr/>
          </p:nvSpPr>
          <p:spPr>
            <a:xfrm>
              <a:off x="3375209" y="2502711"/>
              <a:ext cx="330517" cy="108584"/>
            </a:xfrm>
            <a:custGeom>
              <a:avLst/>
              <a:gdLst/>
              <a:ahLst/>
              <a:cxnLst/>
              <a:rect l="l" t="t" r="r" b="b"/>
              <a:pathLst>
                <a:path w="330517" h="108584" extrusionOk="0">
                  <a:moveTo>
                    <a:pt x="0" y="40957"/>
                  </a:moveTo>
                  <a:lnTo>
                    <a:pt x="330517" y="0"/>
                  </a:lnTo>
                  <a:lnTo>
                    <a:pt x="330517" y="66675"/>
                  </a:lnTo>
                  <a:lnTo>
                    <a:pt x="0" y="108585"/>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29"/>
            <p:cNvSpPr/>
            <p:nvPr/>
          </p:nvSpPr>
          <p:spPr>
            <a:xfrm>
              <a:off x="3375209" y="2625583"/>
              <a:ext cx="330517" cy="108585"/>
            </a:xfrm>
            <a:custGeom>
              <a:avLst/>
              <a:gdLst/>
              <a:ahLst/>
              <a:cxnLst/>
              <a:rect l="l" t="t" r="r" b="b"/>
              <a:pathLst>
                <a:path w="330517" h="108585" extrusionOk="0">
                  <a:moveTo>
                    <a:pt x="0" y="40958"/>
                  </a:moveTo>
                  <a:cubicBezTo>
                    <a:pt x="110490" y="27623"/>
                    <a:pt x="220027" y="13335"/>
                    <a:pt x="330517" y="0"/>
                  </a:cubicBezTo>
                  <a:cubicBezTo>
                    <a:pt x="330517" y="22860"/>
                    <a:pt x="330517" y="44767"/>
                    <a:pt x="330517" y="67628"/>
                  </a:cubicBezTo>
                  <a:cubicBezTo>
                    <a:pt x="220027" y="80963"/>
                    <a:pt x="110490" y="95250"/>
                    <a:pt x="0" y="108585"/>
                  </a:cubicBezTo>
                  <a:cubicBezTo>
                    <a:pt x="0" y="86678"/>
                    <a:pt x="0" y="63817"/>
                    <a:pt x="0" y="40958"/>
                  </a:cubicBez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29"/>
            <p:cNvSpPr/>
            <p:nvPr/>
          </p:nvSpPr>
          <p:spPr>
            <a:xfrm>
              <a:off x="3375209" y="2748456"/>
              <a:ext cx="330517" cy="109537"/>
            </a:xfrm>
            <a:custGeom>
              <a:avLst/>
              <a:gdLst/>
              <a:ahLst/>
              <a:cxnLst/>
              <a:rect l="l" t="t" r="r" b="b"/>
              <a:pathLst>
                <a:path w="330517" h="109537" extrusionOk="0">
                  <a:moveTo>
                    <a:pt x="0" y="41910"/>
                  </a:moveTo>
                  <a:lnTo>
                    <a:pt x="330517" y="0"/>
                  </a:lnTo>
                  <a:lnTo>
                    <a:pt x="330517" y="67627"/>
                  </a:lnTo>
                  <a:lnTo>
                    <a:pt x="0" y="109538"/>
                  </a:lnTo>
                  <a:close/>
                </a:path>
              </a:pathLst>
            </a:custGeom>
            <a:solidFill>
              <a:srgbClr val="8673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29"/>
            <p:cNvSpPr/>
            <p:nvPr/>
          </p:nvSpPr>
          <p:spPr>
            <a:xfrm>
              <a:off x="3375209" y="2897999"/>
              <a:ext cx="330517" cy="61912"/>
            </a:xfrm>
            <a:custGeom>
              <a:avLst/>
              <a:gdLst/>
              <a:ahLst/>
              <a:cxnLst/>
              <a:rect l="l" t="t" r="r" b="b"/>
              <a:pathLst>
                <a:path w="330517" h="61912" extrusionOk="0">
                  <a:moveTo>
                    <a:pt x="81915" y="61913"/>
                  </a:moveTo>
                  <a:lnTo>
                    <a:pt x="247650" y="61913"/>
                  </a:lnTo>
                  <a:lnTo>
                    <a:pt x="330517" y="0"/>
                  </a:lnTo>
                  <a:lnTo>
                    <a:pt x="0" y="0"/>
                  </a:lnTo>
                  <a:close/>
                </a:path>
              </a:pathLst>
            </a:custGeom>
            <a:solidFill>
              <a:srgbClr val="544F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29"/>
            <p:cNvSpPr/>
            <p:nvPr/>
          </p:nvSpPr>
          <p:spPr>
            <a:xfrm>
              <a:off x="3083744" y="1423529"/>
              <a:ext cx="913447" cy="1036320"/>
            </a:xfrm>
            <a:custGeom>
              <a:avLst/>
              <a:gdLst/>
              <a:ahLst/>
              <a:cxnLst/>
              <a:rect l="l" t="t" r="r" b="b"/>
              <a:pathLst>
                <a:path w="913447" h="1036320" extrusionOk="0">
                  <a:moveTo>
                    <a:pt x="456247" y="0"/>
                  </a:moveTo>
                  <a:cubicBezTo>
                    <a:pt x="708660" y="0"/>
                    <a:pt x="913447" y="204788"/>
                    <a:pt x="913447" y="457200"/>
                  </a:cubicBezTo>
                  <a:cubicBezTo>
                    <a:pt x="913447" y="613410"/>
                    <a:pt x="835342" y="750570"/>
                    <a:pt x="716280" y="833438"/>
                  </a:cubicBezTo>
                  <a:cubicBezTo>
                    <a:pt x="655320" y="875348"/>
                    <a:pt x="621982" y="940118"/>
                    <a:pt x="621982" y="1014413"/>
                  </a:cubicBezTo>
                  <a:lnTo>
                    <a:pt x="621982" y="1036320"/>
                  </a:lnTo>
                  <a:lnTo>
                    <a:pt x="291465" y="1036320"/>
                  </a:lnTo>
                  <a:lnTo>
                    <a:pt x="291465" y="1014413"/>
                  </a:lnTo>
                  <a:cubicBezTo>
                    <a:pt x="291465" y="940118"/>
                    <a:pt x="258127" y="876300"/>
                    <a:pt x="197167" y="833438"/>
                  </a:cubicBezTo>
                  <a:cubicBezTo>
                    <a:pt x="78105" y="750570"/>
                    <a:pt x="0" y="613410"/>
                    <a:pt x="0" y="457200"/>
                  </a:cubicBezTo>
                  <a:cubicBezTo>
                    <a:pt x="0" y="204788"/>
                    <a:pt x="203835" y="0"/>
                    <a:pt x="456247"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29"/>
            <p:cNvSpPr/>
            <p:nvPr/>
          </p:nvSpPr>
          <p:spPr>
            <a:xfrm>
              <a:off x="3274244" y="1789289"/>
              <a:ext cx="532447" cy="669607"/>
            </a:xfrm>
            <a:custGeom>
              <a:avLst/>
              <a:gdLst/>
              <a:ahLst/>
              <a:cxnLst/>
              <a:rect l="l" t="t" r="r" b="b"/>
              <a:pathLst>
                <a:path w="532447" h="669607" extrusionOk="0">
                  <a:moveTo>
                    <a:pt x="303847" y="669607"/>
                  </a:moveTo>
                  <a:lnTo>
                    <a:pt x="303847" y="228600"/>
                  </a:lnTo>
                  <a:lnTo>
                    <a:pt x="228600" y="228600"/>
                  </a:lnTo>
                  <a:lnTo>
                    <a:pt x="228600" y="669607"/>
                  </a:lnTo>
                  <a:lnTo>
                    <a:pt x="178117" y="669607"/>
                  </a:lnTo>
                  <a:lnTo>
                    <a:pt x="178117" y="228600"/>
                  </a:lnTo>
                  <a:lnTo>
                    <a:pt x="114300" y="228600"/>
                  </a:lnTo>
                  <a:cubicBezTo>
                    <a:pt x="82867" y="228600"/>
                    <a:pt x="54292" y="216217"/>
                    <a:pt x="33338" y="195263"/>
                  </a:cubicBezTo>
                  <a:cubicBezTo>
                    <a:pt x="12382" y="174308"/>
                    <a:pt x="0" y="145733"/>
                    <a:pt x="0" y="114300"/>
                  </a:cubicBezTo>
                  <a:cubicBezTo>
                    <a:pt x="0" y="82867"/>
                    <a:pt x="12382" y="54292"/>
                    <a:pt x="33338" y="33338"/>
                  </a:cubicBezTo>
                  <a:cubicBezTo>
                    <a:pt x="54292" y="12382"/>
                    <a:pt x="82867" y="0"/>
                    <a:pt x="114300" y="0"/>
                  </a:cubicBezTo>
                  <a:cubicBezTo>
                    <a:pt x="145732" y="0"/>
                    <a:pt x="174307" y="12382"/>
                    <a:pt x="195263" y="33338"/>
                  </a:cubicBezTo>
                  <a:cubicBezTo>
                    <a:pt x="216217" y="54292"/>
                    <a:pt x="228600" y="82867"/>
                    <a:pt x="228600" y="114300"/>
                  </a:cubicBezTo>
                  <a:lnTo>
                    <a:pt x="228600" y="178117"/>
                  </a:lnTo>
                  <a:lnTo>
                    <a:pt x="303847" y="178117"/>
                  </a:lnTo>
                  <a:lnTo>
                    <a:pt x="303847" y="114300"/>
                  </a:lnTo>
                  <a:cubicBezTo>
                    <a:pt x="303847" y="82867"/>
                    <a:pt x="316230" y="54292"/>
                    <a:pt x="337185" y="33338"/>
                  </a:cubicBezTo>
                  <a:cubicBezTo>
                    <a:pt x="358140" y="12382"/>
                    <a:pt x="386715" y="0"/>
                    <a:pt x="418147" y="0"/>
                  </a:cubicBezTo>
                  <a:cubicBezTo>
                    <a:pt x="449580" y="0"/>
                    <a:pt x="478155" y="12382"/>
                    <a:pt x="499110" y="33338"/>
                  </a:cubicBezTo>
                  <a:cubicBezTo>
                    <a:pt x="520065" y="54292"/>
                    <a:pt x="532447" y="82867"/>
                    <a:pt x="532447" y="114300"/>
                  </a:cubicBezTo>
                  <a:cubicBezTo>
                    <a:pt x="532447" y="145733"/>
                    <a:pt x="520065" y="174308"/>
                    <a:pt x="499110" y="195263"/>
                  </a:cubicBezTo>
                  <a:cubicBezTo>
                    <a:pt x="478155" y="216217"/>
                    <a:pt x="449580" y="228600"/>
                    <a:pt x="418147" y="228600"/>
                  </a:cubicBezTo>
                  <a:lnTo>
                    <a:pt x="354330" y="228600"/>
                  </a:lnTo>
                  <a:lnTo>
                    <a:pt x="354330" y="669607"/>
                  </a:lnTo>
                  <a:lnTo>
                    <a:pt x="303847" y="669607"/>
                  </a:lnTo>
                  <a:lnTo>
                    <a:pt x="303847" y="669607"/>
                  </a:lnTo>
                  <a:close/>
                  <a:moveTo>
                    <a:pt x="354330" y="114300"/>
                  </a:moveTo>
                  <a:lnTo>
                    <a:pt x="354330" y="178117"/>
                  </a:lnTo>
                  <a:lnTo>
                    <a:pt x="418147" y="178117"/>
                  </a:lnTo>
                  <a:cubicBezTo>
                    <a:pt x="435292" y="178117"/>
                    <a:pt x="451485" y="170497"/>
                    <a:pt x="462915" y="159067"/>
                  </a:cubicBezTo>
                  <a:cubicBezTo>
                    <a:pt x="474345" y="147638"/>
                    <a:pt x="481965" y="131445"/>
                    <a:pt x="481965" y="114300"/>
                  </a:cubicBezTo>
                  <a:cubicBezTo>
                    <a:pt x="481965" y="97155"/>
                    <a:pt x="475297" y="80963"/>
                    <a:pt x="462915" y="69532"/>
                  </a:cubicBezTo>
                  <a:cubicBezTo>
                    <a:pt x="451485" y="58102"/>
                    <a:pt x="435292" y="50482"/>
                    <a:pt x="418147" y="50482"/>
                  </a:cubicBezTo>
                  <a:cubicBezTo>
                    <a:pt x="401003" y="50482"/>
                    <a:pt x="384810" y="57150"/>
                    <a:pt x="373380" y="69532"/>
                  </a:cubicBezTo>
                  <a:cubicBezTo>
                    <a:pt x="360997" y="80963"/>
                    <a:pt x="354330" y="96202"/>
                    <a:pt x="354330" y="114300"/>
                  </a:cubicBezTo>
                  <a:lnTo>
                    <a:pt x="354330" y="114300"/>
                  </a:lnTo>
                  <a:close/>
                  <a:moveTo>
                    <a:pt x="114300" y="178117"/>
                  </a:moveTo>
                  <a:lnTo>
                    <a:pt x="178117" y="178117"/>
                  </a:lnTo>
                  <a:lnTo>
                    <a:pt x="178117" y="114300"/>
                  </a:lnTo>
                  <a:cubicBezTo>
                    <a:pt x="178117" y="97155"/>
                    <a:pt x="171450" y="80963"/>
                    <a:pt x="159067" y="69532"/>
                  </a:cubicBezTo>
                  <a:cubicBezTo>
                    <a:pt x="147638" y="58102"/>
                    <a:pt x="131445" y="50482"/>
                    <a:pt x="114300" y="50482"/>
                  </a:cubicBezTo>
                  <a:cubicBezTo>
                    <a:pt x="97155" y="50482"/>
                    <a:pt x="80963" y="57150"/>
                    <a:pt x="69532" y="69532"/>
                  </a:cubicBezTo>
                  <a:cubicBezTo>
                    <a:pt x="58102" y="80963"/>
                    <a:pt x="50482" y="97155"/>
                    <a:pt x="50482" y="114300"/>
                  </a:cubicBezTo>
                  <a:cubicBezTo>
                    <a:pt x="50482" y="131445"/>
                    <a:pt x="57150" y="147638"/>
                    <a:pt x="69532" y="159067"/>
                  </a:cubicBezTo>
                  <a:cubicBezTo>
                    <a:pt x="80963" y="170497"/>
                    <a:pt x="96202" y="178117"/>
                    <a:pt x="114300" y="1781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 name="Google Shape;400;p29"/>
          <p:cNvGrpSpPr/>
          <p:nvPr/>
        </p:nvGrpSpPr>
        <p:grpSpPr>
          <a:xfrm>
            <a:off x="4159567" y="4988275"/>
            <a:ext cx="3872859" cy="1649101"/>
            <a:chOff x="4487664" y="-1392325"/>
            <a:chExt cx="3997997" cy="1702034"/>
          </a:xfrm>
        </p:grpSpPr>
        <p:grpSp>
          <p:nvGrpSpPr>
            <p:cNvPr id="401" name="Google Shape;401;p29"/>
            <p:cNvGrpSpPr/>
            <p:nvPr/>
          </p:nvGrpSpPr>
          <p:grpSpPr>
            <a:xfrm>
              <a:off x="5041805" y="-1392325"/>
              <a:ext cx="2896971" cy="1702034"/>
              <a:chOff x="4692026" y="4370063"/>
              <a:chExt cx="2807959" cy="1649737"/>
            </a:xfrm>
          </p:grpSpPr>
          <p:sp>
            <p:nvSpPr>
              <p:cNvPr id="402" name="Google Shape;402;p29"/>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29"/>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4" name="Google Shape;404;p29"/>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29"/>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29"/>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29"/>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6"/>
          <p:cNvSpPr txBox="1">
            <a:spLocks noGrp="1"/>
          </p:cNvSpPr>
          <p:nvPr>
            <p:ph type="title"/>
          </p:nvPr>
        </p:nvSpPr>
        <p:spPr>
          <a:xfrm>
            <a:off x="481867" y="965000"/>
            <a:ext cx="3653700" cy="4678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smtClean="0">
                <a:solidFill>
                  <a:schemeClr val="dk2"/>
                </a:solidFill>
              </a:rPr>
              <a:t>0</a:t>
            </a:r>
            <a:r>
              <a:rPr lang="uk-UA" dirty="0" smtClean="0">
                <a:solidFill>
                  <a:schemeClr val="dk2"/>
                </a:solidFill>
              </a:rPr>
              <a:t>2</a:t>
            </a:r>
            <a:endParaRPr dirty="0">
              <a:solidFill>
                <a:schemeClr val="dk2"/>
              </a:solidFill>
            </a:endParaRPr>
          </a:p>
        </p:txBody>
      </p:sp>
      <p:sp>
        <p:nvSpPr>
          <p:cNvPr id="358" name="Google Shape;358;p26"/>
          <p:cNvSpPr txBox="1">
            <a:spLocks noGrp="1"/>
          </p:cNvSpPr>
          <p:nvPr>
            <p:ph type="subTitle" idx="1"/>
          </p:nvPr>
        </p:nvSpPr>
        <p:spPr>
          <a:xfrm>
            <a:off x="4406700" y="2031800"/>
            <a:ext cx="6831900" cy="717900"/>
          </a:xfrm>
          <a:prstGeom prst="rect">
            <a:avLst/>
          </a:prstGeom>
        </p:spPr>
        <p:txBody>
          <a:bodyPr spcFirstLastPara="1" wrap="square" lIns="121900" tIns="121900" rIns="121900" bIns="121900" anchor="t" anchorCtr="0">
            <a:noAutofit/>
          </a:bodyPr>
          <a:lstStyle/>
          <a:p>
            <a:pPr marL="0" lvl="0" indent="0">
              <a:spcAft>
                <a:spcPts val="2100"/>
              </a:spcAft>
            </a:pPr>
            <a:r>
              <a:rPr lang="uk-UA" sz="5000" dirty="0" smtClean="0">
                <a:solidFill>
                  <a:schemeClr val="accent1"/>
                </a:solidFill>
                <a:latin typeface="Comic Sans MS" panose="030F0702030302020204" pitchFamily="66" charset="0"/>
              </a:rPr>
              <a:t>Історія</a:t>
            </a:r>
            <a:endParaRPr sz="5000" dirty="0">
              <a:solidFill>
                <a:schemeClr val="accent1"/>
              </a:solidFill>
              <a:latin typeface="Comic Sans MS" panose="030F0702030302020204" pitchFamily="66" charset="0"/>
            </a:endParaRPr>
          </a:p>
        </p:txBody>
      </p:sp>
      <p:sp>
        <p:nvSpPr>
          <p:cNvPr id="359" name="Google Shape;359;p26"/>
          <p:cNvSpPr txBox="1">
            <a:spLocks noGrp="1"/>
          </p:cNvSpPr>
          <p:nvPr>
            <p:ph type="body" idx="2"/>
          </p:nvPr>
        </p:nvSpPr>
        <p:spPr>
          <a:xfrm>
            <a:off x="4386975" y="2965625"/>
            <a:ext cx="6820500" cy="2075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uk-UA" dirty="0" smtClean="0"/>
              <a:t>В цьому розділі описані основні етапи історії клітинних автоматів</a:t>
            </a:r>
            <a:endParaRPr dirty="0"/>
          </a:p>
        </p:txBody>
      </p:sp>
      <p:grpSp>
        <p:nvGrpSpPr>
          <p:cNvPr id="360" name="Google Shape;360;p26"/>
          <p:cNvGrpSpPr/>
          <p:nvPr/>
        </p:nvGrpSpPr>
        <p:grpSpPr>
          <a:xfrm>
            <a:off x="533842" y="3939275"/>
            <a:ext cx="3872859" cy="1649101"/>
            <a:chOff x="4487664" y="-1392325"/>
            <a:chExt cx="3997997" cy="1702034"/>
          </a:xfrm>
        </p:grpSpPr>
        <p:grpSp>
          <p:nvGrpSpPr>
            <p:cNvPr id="361" name="Google Shape;361;p26"/>
            <p:cNvGrpSpPr/>
            <p:nvPr/>
          </p:nvGrpSpPr>
          <p:grpSpPr>
            <a:xfrm>
              <a:off x="5041805" y="-1392325"/>
              <a:ext cx="2896971" cy="1702034"/>
              <a:chOff x="4692026" y="4370063"/>
              <a:chExt cx="2807959" cy="1649737"/>
            </a:xfrm>
          </p:grpSpPr>
          <p:sp>
            <p:nvSpPr>
              <p:cNvPr id="362" name="Google Shape;362;p26"/>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6"/>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4" name="Google Shape;364;p26"/>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6"/>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6"/>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6"/>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585930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8"/>
          <p:cNvSpPr txBox="1">
            <a:spLocks noGrp="1"/>
          </p:cNvSpPr>
          <p:nvPr>
            <p:ph type="subTitle" idx="5"/>
          </p:nvPr>
        </p:nvSpPr>
        <p:spPr>
          <a:xfrm rot="-2052191">
            <a:off x="10083283" y="2066428"/>
            <a:ext cx="1997583" cy="606838"/>
          </a:xfrm>
          <a:prstGeom prst="rect">
            <a:avLst/>
          </a:prstGeom>
          <a:solidFill>
            <a:schemeClr val="accent1"/>
          </a:solidFill>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None/>
            </a:pPr>
            <a:r>
              <a:rPr lang="uk-UA" dirty="0" smtClean="0">
                <a:solidFill>
                  <a:schemeClr val="lt1"/>
                </a:solidFill>
              </a:rPr>
              <a:t>2000-і</a:t>
            </a:r>
            <a:endParaRPr dirty="0"/>
          </a:p>
        </p:txBody>
      </p:sp>
      <p:sp>
        <p:nvSpPr>
          <p:cNvPr id="788" name="Google Shape;788;p38"/>
          <p:cNvSpPr txBox="1">
            <a:spLocks noGrp="1"/>
          </p:cNvSpPr>
          <p:nvPr>
            <p:ph type="subTitle" idx="4"/>
          </p:nvPr>
        </p:nvSpPr>
        <p:spPr>
          <a:xfrm rot="-2352243">
            <a:off x="7765867" y="2066281"/>
            <a:ext cx="1997677" cy="607044"/>
          </a:xfrm>
          <a:prstGeom prst="rect">
            <a:avLst/>
          </a:prstGeom>
          <a:solidFill>
            <a:schemeClr val="accent2"/>
          </a:solidFill>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None/>
            </a:pPr>
            <a:r>
              <a:rPr lang="uk-UA" dirty="0" smtClean="0">
                <a:solidFill>
                  <a:schemeClr val="lt1"/>
                </a:solidFill>
              </a:rPr>
              <a:t>1980-і</a:t>
            </a:r>
            <a:endParaRPr dirty="0">
              <a:solidFill>
                <a:schemeClr val="lt1"/>
              </a:solidFill>
            </a:endParaRPr>
          </a:p>
        </p:txBody>
      </p:sp>
      <p:sp>
        <p:nvSpPr>
          <p:cNvPr id="789" name="Google Shape;789;p38"/>
          <p:cNvSpPr txBox="1">
            <a:spLocks noGrp="1"/>
          </p:cNvSpPr>
          <p:nvPr>
            <p:ph type="subTitle" idx="3"/>
          </p:nvPr>
        </p:nvSpPr>
        <p:spPr>
          <a:xfrm rot="-1683954">
            <a:off x="5468153" y="2066354"/>
            <a:ext cx="1997718" cy="606900"/>
          </a:xfrm>
          <a:prstGeom prst="rect">
            <a:avLst/>
          </a:prstGeom>
          <a:solidFill>
            <a:schemeClr val="accent1"/>
          </a:solidFill>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None/>
            </a:pPr>
            <a:r>
              <a:rPr lang="uk-UA" dirty="0" smtClean="0">
                <a:solidFill>
                  <a:schemeClr val="lt1"/>
                </a:solidFill>
              </a:rPr>
              <a:t>1970-і</a:t>
            </a:r>
            <a:endParaRPr dirty="0">
              <a:solidFill>
                <a:schemeClr val="lt1"/>
              </a:solidFill>
            </a:endParaRPr>
          </a:p>
        </p:txBody>
      </p:sp>
      <p:sp>
        <p:nvSpPr>
          <p:cNvPr id="790" name="Google Shape;790;p38"/>
          <p:cNvSpPr txBox="1">
            <a:spLocks noGrp="1"/>
          </p:cNvSpPr>
          <p:nvPr>
            <p:ph type="subTitle" idx="2"/>
          </p:nvPr>
        </p:nvSpPr>
        <p:spPr>
          <a:xfrm rot="-1846492">
            <a:off x="3122949" y="2066426"/>
            <a:ext cx="1997592" cy="606851"/>
          </a:xfrm>
          <a:prstGeom prst="rect">
            <a:avLst/>
          </a:prstGeom>
          <a:solidFill>
            <a:schemeClr val="accent2"/>
          </a:solidFill>
        </p:spPr>
        <p:txBody>
          <a:bodyPr spcFirstLastPara="1" wrap="square" lIns="121900" tIns="121900" rIns="121900" bIns="121900" anchor="t" anchorCtr="0">
            <a:noAutofit/>
          </a:bodyPr>
          <a:lstStyle/>
          <a:p>
            <a:pPr marL="0" lvl="0" indent="0" algn="ctr" rtl="0">
              <a:spcBef>
                <a:spcPts val="0"/>
              </a:spcBef>
              <a:spcAft>
                <a:spcPts val="2100"/>
              </a:spcAft>
              <a:buNone/>
            </a:pPr>
            <a:r>
              <a:rPr lang="uk-UA" dirty="0" smtClean="0">
                <a:solidFill>
                  <a:schemeClr val="lt1"/>
                </a:solidFill>
              </a:rPr>
              <a:t>1960-і</a:t>
            </a:r>
            <a:endParaRPr dirty="0">
              <a:solidFill>
                <a:schemeClr val="lt1"/>
              </a:solidFill>
            </a:endParaRPr>
          </a:p>
        </p:txBody>
      </p:sp>
      <p:sp>
        <p:nvSpPr>
          <p:cNvPr id="791" name="Google Shape;791;p38"/>
          <p:cNvSpPr txBox="1">
            <a:spLocks noGrp="1"/>
          </p:cNvSpPr>
          <p:nvPr>
            <p:ph type="title"/>
          </p:nvPr>
        </p:nvSpPr>
        <p:spPr>
          <a:xfrm>
            <a:off x="415600" y="288580"/>
            <a:ext cx="11360700" cy="1197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5400" dirty="0" smtClean="0">
                <a:latin typeface="Comic Sans MS" panose="030F0702030302020204" pitchFamily="66" charset="0"/>
              </a:rPr>
              <a:t>Історія</a:t>
            </a:r>
            <a:endParaRPr sz="5400" dirty="0">
              <a:latin typeface="Comic Sans MS" panose="030F0702030302020204" pitchFamily="66" charset="0"/>
            </a:endParaRPr>
          </a:p>
        </p:txBody>
      </p:sp>
      <p:sp>
        <p:nvSpPr>
          <p:cNvPr id="792" name="Google Shape;792;p38"/>
          <p:cNvSpPr txBox="1">
            <a:spLocks noGrp="1"/>
          </p:cNvSpPr>
          <p:nvPr>
            <p:ph type="subTitle" idx="1"/>
          </p:nvPr>
        </p:nvSpPr>
        <p:spPr>
          <a:xfrm rot="-1327449">
            <a:off x="736817" y="2066389"/>
            <a:ext cx="1997798" cy="606899"/>
          </a:xfrm>
          <a:prstGeom prst="rect">
            <a:avLst/>
          </a:prstGeom>
          <a:solidFill>
            <a:schemeClr val="accent1"/>
          </a:solidFill>
        </p:spPr>
        <p:txBody>
          <a:bodyPr spcFirstLastPara="1" wrap="square" lIns="121900" tIns="121900" rIns="121900" bIns="121900" anchor="t" anchorCtr="0">
            <a:noAutofit/>
          </a:bodyPr>
          <a:lstStyle/>
          <a:p>
            <a:pPr marL="0" lvl="0" indent="0" algn="ctr" rtl="0">
              <a:spcBef>
                <a:spcPts val="0"/>
              </a:spcBef>
              <a:spcAft>
                <a:spcPts val="2100"/>
              </a:spcAft>
              <a:buNone/>
            </a:pPr>
            <a:r>
              <a:rPr lang="uk-UA" dirty="0" smtClean="0">
                <a:solidFill>
                  <a:schemeClr val="lt1"/>
                </a:solidFill>
              </a:rPr>
              <a:t>1940-і</a:t>
            </a:r>
            <a:endParaRPr dirty="0">
              <a:solidFill>
                <a:schemeClr val="lt1"/>
              </a:solidFill>
            </a:endParaRPr>
          </a:p>
        </p:txBody>
      </p:sp>
      <p:sp>
        <p:nvSpPr>
          <p:cNvPr id="793" name="Google Shape;793;p38"/>
          <p:cNvSpPr txBox="1">
            <a:spLocks noGrp="1"/>
          </p:cNvSpPr>
          <p:nvPr>
            <p:ph type="body" idx="7"/>
          </p:nvPr>
        </p:nvSpPr>
        <p:spPr>
          <a:xfrm>
            <a:off x="2590932" y="3921644"/>
            <a:ext cx="2544216" cy="1872900"/>
          </a:xfrm>
          <a:prstGeom prst="rect">
            <a:avLst/>
          </a:prstGeom>
        </p:spPr>
        <p:txBody>
          <a:bodyPr spcFirstLastPara="1" wrap="square" lIns="121900" tIns="121900" rIns="121900" bIns="121900" anchor="t" anchorCtr="0">
            <a:noAutofit/>
          </a:bodyPr>
          <a:lstStyle/>
          <a:p>
            <a:pPr marL="0" lvl="0" indent="0" algn="ctr">
              <a:spcAft>
                <a:spcPts val="2100"/>
              </a:spcAft>
              <a:buNone/>
            </a:pPr>
            <a:r>
              <a:rPr lang="ru-RU" sz="1400" dirty="0" smtClean="0"/>
              <a:t>Встановлено зв'язок </a:t>
            </a:r>
            <a:r>
              <a:rPr lang="ru-RU" sz="1400" dirty="0"/>
              <a:t>із областю символьної </a:t>
            </a:r>
            <a:r>
              <a:rPr lang="ru-RU" sz="1400" dirty="0" smtClean="0"/>
              <a:t>динаміки. «Всесвіт – гігантський клітинний автомат»</a:t>
            </a:r>
            <a:endParaRPr sz="1400" dirty="0"/>
          </a:p>
        </p:txBody>
      </p:sp>
      <p:sp>
        <p:nvSpPr>
          <p:cNvPr id="794" name="Google Shape;794;p38"/>
          <p:cNvSpPr txBox="1">
            <a:spLocks noGrp="1"/>
          </p:cNvSpPr>
          <p:nvPr>
            <p:ph type="body" idx="8"/>
          </p:nvPr>
        </p:nvSpPr>
        <p:spPr>
          <a:xfrm>
            <a:off x="5040828" y="3921644"/>
            <a:ext cx="2273060" cy="1872900"/>
          </a:xfrm>
          <a:prstGeom prst="rect">
            <a:avLst/>
          </a:prstGeom>
        </p:spPr>
        <p:txBody>
          <a:bodyPr spcFirstLastPara="1" wrap="square" lIns="121900" tIns="121900" rIns="121900" bIns="121900" anchor="t" anchorCtr="0">
            <a:noAutofit/>
          </a:bodyPr>
          <a:lstStyle/>
          <a:p>
            <a:pPr marL="0" lvl="0" indent="0" algn="ctr">
              <a:spcAft>
                <a:spcPts val="2100"/>
              </a:spcAft>
              <a:buNone/>
            </a:pPr>
            <a:r>
              <a:rPr lang="ru-RU" sz="1400" dirty="0" smtClean="0"/>
              <a:t>Двомірна </a:t>
            </a:r>
            <a:r>
              <a:rPr lang="ru-RU" sz="1400" dirty="0"/>
              <a:t>клітинно-автоматна модель з двома станами </a:t>
            </a:r>
            <a:r>
              <a:rPr lang="ru-RU" sz="1400" dirty="0" smtClean="0"/>
              <a:t>клітин («Життя»).</a:t>
            </a:r>
            <a:endParaRPr sz="1800" dirty="0"/>
          </a:p>
        </p:txBody>
      </p:sp>
      <p:sp>
        <p:nvSpPr>
          <p:cNvPr id="795" name="Google Shape;795;p38"/>
          <p:cNvSpPr txBox="1">
            <a:spLocks noGrp="1"/>
          </p:cNvSpPr>
          <p:nvPr>
            <p:ph type="body" idx="9"/>
          </p:nvPr>
        </p:nvSpPr>
        <p:spPr>
          <a:xfrm>
            <a:off x="7172664" y="3921644"/>
            <a:ext cx="2438811" cy="1872900"/>
          </a:xfrm>
          <a:prstGeom prst="rect">
            <a:avLst/>
          </a:prstGeom>
        </p:spPr>
        <p:txBody>
          <a:bodyPr spcFirstLastPara="1" wrap="square" lIns="121900" tIns="121900" rIns="121900" bIns="121900" anchor="t" anchorCtr="0">
            <a:noAutofit/>
          </a:bodyPr>
          <a:lstStyle/>
          <a:p>
            <a:pPr marL="0" lvl="0" indent="0" algn="ctr">
              <a:spcAft>
                <a:spcPts val="2100"/>
              </a:spcAft>
              <a:buNone/>
            </a:pPr>
            <a:r>
              <a:rPr lang="uk-UA" sz="1400" dirty="0" smtClean="0"/>
              <a:t>К</a:t>
            </a:r>
            <a:r>
              <a:rPr lang="ru-RU" sz="1400" dirty="0" smtClean="0"/>
              <a:t>онцепція </a:t>
            </a:r>
            <a:r>
              <a:rPr lang="ru-RU" sz="1400" dirty="0"/>
              <a:t>справжньої випадковості та обчислювальної непривідності, </a:t>
            </a:r>
            <a:r>
              <a:rPr lang="en-US" sz="1400" dirty="0" err="1" smtClean="0"/>
              <a:t>Wireworld</a:t>
            </a:r>
            <a:r>
              <a:rPr lang="en-US" sz="1400" dirty="0" smtClean="0"/>
              <a:t> </a:t>
            </a:r>
            <a:endParaRPr sz="1400" dirty="0"/>
          </a:p>
        </p:txBody>
      </p:sp>
      <p:sp>
        <p:nvSpPr>
          <p:cNvPr id="796" name="Google Shape;796;p38"/>
          <p:cNvSpPr txBox="1">
            <a:spLocks noGrp="1"/>
          </p:cNvSpPr>
          <p:nvPr>
            <p:ph type="body" idx="6"/>
          </p:nvPr>
        </p:nvSpPr>
        <p:spPr>
          <a:xfrm>
            <a:off x="135481" y="3921644"/>
            <a:ext cx="2607760" cy="1872900"/>
          </a:xfrm>
          <a:prstGeom prst="rect">
            <a:avLst/>
          </a:prstGeom>
        </p:spPr>
        <p:txBody>
          <a:bodyPr spcFirstLastPara="1" wrap="square" lIns="121900" tIns="121900" rIns="121900" bIns="121900" anchor="t" anchorCtr="0">
            <a:noAutofit/>
          </a:bodyPr>
          <a:lstStyle/>
          <a:p>
            <a:pPr marL="0" lvl="0" indent="0" algn="ctr">
              <a:spcAft>
                <a:spcPts val="2100"/>
              </a:spcAft>
              <a:buNone/>
            </a:pPr>
            <a:r>
              <a:rPr lang="uk-UA" sz="1400" dirty="0" smtClean="0"/>
              <a:t>Виниклі </a:t>
            </a:r>
            <a:r>
              <a:rPr lang="uk-UA" sz="1400" dirty="0"/>
              <a:t>перша клітинно-автоматна </a:t>
            </a:r>
            <a:r>
              <a:rPr lang="uk-UA" sz="1400" dirty="0" smtClean="0"/>
              <a:t>система, клітинно-автоматна </a:t>
            </a:r>
            <a:r>
              <a:rPr lang="uk-UA" sz="1400" dirty="0"/>
              <a:t>модель збудливого середовища </a:t>
            </a:r>
            <a:endParaRPr lang="uk-UA" sz="1400" dirty="0" smtClean="0"/>
          </a:p>
          <a:p>
            <a:pPr marL="0" lvl="0" indent="0" algn="ctr">
              <a:spcAft>
                <a:spcPts val="2100"/>
              </a:spcAft>
              <a:buNone/>
            </a:pPr>
            <a:endParaRPr lang="uk-UA" sz="1400" dirty="0"/>
          </a:p>
        </p:txBody>
      </p:sp>
      <p:sp>
        <p:nvSpPr>
          <p:cNvPr id="797" name="Google Shape;797;p38"/>
          <p:cNvSpPr txBox="1">
            <a:spLocks noGrp="1"/>
          </p:cNvSpPr>
          <p:nvPr>
            <p:ph type="body" idx="13"/>
          </p:nvPr>
        </p:nvSpPr>
        <p:spPr>
          <a:xfrm>
            <a:off x="9771232" y="3921644"/>
            <a:ext cx="2223986" cy="1872900"/>
          </a:xfrm>
          <a:prstGeom prst="rect">
            <a:avLst/>
          </a:prstGeom>
        </p:spPr>
        <p:txBody>
          <a:bodyPr spcFirstLastPara="1" wrap="square" lIns="121900" tIns="121900" rIns="121900" bIns="121900" anchor="t" anchorCtr="0">
            <a:noAutofit/>
          </a:bodyPr>
          <a:lstStyle/>
          <a:p>
            <a:pPr marL="0" lvl="0" indent="0" algn="ctr">
              <a:spcAft>
                <a:spcPts val="2100"/>
              </a:spcAft>
              <a:buNone/>
            </a:pPr>
            <a:r>
              <a:rPr lang="en-US" sz="1400" dirty="0"/>
              <a:t>"</a:t>
            </a:r>
            <a:r>
              <a:rPr lang="en-US" sz="1400" dirty="0" err="1"/>
              <a:t>Наука</a:t>
            </a:r>
            <a:r>
              <a:rPr lang="en-US" sz="1400" dirty="0"/>
              <a:t> </a:t>
            </a:r>
            <a:r>
              <a:rPr lang="en-US" sz="1400" dirty="0" err="1"/>
              <a:t>нового</a:t>
            </a:r>
            <a:r>
              <a:rPr lang="en-US" sz="1400" dirty="0"/>
              <a:t> </a:t>
            </a:r>
            <a:r>
              <a:rPr lang="en-US" sz="1400" dirty="0" err="1"/>
              <a:t>типу</a:t>
            </a:r>
            <a:r>
              <a:rPr lang="en-US" sz="1400" dirty="0"/>
              <a:t>" ( A New Kind of </a:t>
            </a:r>
            <a:r>
              <a:rPr lang="en-US" sz="1400" dirty="0" smtClean="0"/>
              <a:t>Science)</a:t>
            </a:r>
            <a:r>
              <a:rPr lang="uk-UA" sz="1400" dirty="0" smtClean="0"/>
              <a:t>, </a:t>
            </a:r>
            <a:r>
              <a:rPr lang="uk-UA" sz="1400" dirty="0"/>
              <a:t>«</a:t>
            </a:r>
            <a:r>
              <a:rPr lang="uk-UA" sz="1400" dirty="0" smtClean="0"/>
              <a:t>Життя» - РММ</a:t>
            </a:r>
            <a:endParaRPr sz="1400" dirty="0"/>
          </a:p>
        </p:txBody>
      </p:sp>
      <p:grpSp>
        <p:nvGrpSpPr>
          <p:cNvPr id="798" name="Google Shape;798;p38"/>
          <p:cNvGrpSpPr/>
          <p:nvPr/>
        </p:nvGrpSpPr>
        <p:grpSpPr>
          <a:xfrm>
            <a:off x="396033" y="2764311"/>
            <a:ext cx="2083356" cy="886930"/>
            <a:chOff x="4487664" y="-1392325"/>
            <a:chExt cx="3997997" cy="1702034"/>
          </a:xfrm>
        </p:grpSpPr>
        <p:grpSp>
          <p:nvGrpSpPr>
            <p:cNvPr id="799" name="Google Shape;799;p38"/>
            <p:cNvGrpSpPr/>
            <p:nvPr/>
          </p:nvGrpSpPr>
          <p:grpSpPr>
            <a:xfrm>
              <a:off x="5041805" y="-1392325"/>
              <a:ext cx="2896971" cy="1702034"/>
              <a:chOff x="4692026" y="4370063"/>
              <a:chExt cx="2807959" cy="1649737"/>
            </a:xfrm>
          </p:grpSpPr>
          <p:sp>
            <p:nvSpPr>
              <p:cNvPr id="800" name="Google Shape;800;p38"/>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38"/>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02" name="Google Shape;802;p38"/>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38"/>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8"/>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8"/>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6" name="Google Shape;806;p38"/>
          <p:cNvGrpSpPr/>
          <p:nvPr/>
        </p:nvGrpSpPr>
        <p:grpSpPr>
          <a:xfrm>
            <a:off x="2682033" y="2764311"/>
            <a:ext cx="2083356" cy="886930"/>
            <a:chOff x="4487664" y="-1392325"/>
            <a:chExt cx="3997997" cy="1702034"/>
          </a:xfrm>
        </p:grpSpPr>
        <p:grpSp>
          <p:nvGrpSpPr>
            <p:cNvPr id="807" name="Google Shape;807;p38"/>
            <p:cNvGrpSpPr/>
            <p:nvPr/>
          </p:nvGrpSpPr>
          <p:grpSpPr>
            <a:xfrm>
              <a:off x="5041805" y="-1392325"/>
              <a:ext cx="2896971" cy="1702034"/>
              <a:chOff x="4692026" y="4370063"/>
              <a:chExt cx="2807959" cy="1649737"/>
            </a:xfrm>
          </p:grpSpPr>
          <p:sp>
            <p:nvSpPr>
              <p:cNvPr id="808" name="Google Shape;808;p38"/>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38"/>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0" name="Google Shape;810;p38"/>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38"/>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8"/>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8"/>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4" name="Google Shape;814;p38"/>
          <p:cNvGrpSpPr/>
          <p:nvPr/>
        </p:nvGrpSpPr>
        <p:grpSpPr>
          <a:xfrm>
            <a:off x="5044233" y="2764311"/>
            <a:ext cx="2083356" cy="886930"/>
            <a:chOff x="4487664" y="-1392325"/>
            <a:chExt cx="3997997" cy="1702034"/>
          </a:xfrm>
        </p:grpSpPr>
        <p:grpSp>
          <p:nvGrpSpPr>
            <p:cNvPr id="815" name="Google Shape;815;p38"/>
            <p:cNvGrpSpPr/>
            <p:nvPr/>
          </p:nvGrpSpPr>
          <p:grpSpPr>
            <a:xfrm>
              <a:off x="5041805" y="-1392325"/>
              <a:ext cx="2896971" cy="1702034"/>
              <a:chOff x="4692026" y="4370063"/>
              <a:chExt cx="2807959" cy="1649737"/>
            </a:xfrm>
          </p:grpSpPr>
          <p:sp>
            <p:nvSpPr>
              <p:cNvPr id="816" name="Google Shape;816;p38"/>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38"/>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8" name="Google Shape;818;p38"/>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8"/>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8"/>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38"/>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2" name="Google Shape;822;p38"/>
          <p:cNvGrpSpPr/>
          <p:nvPr/>
        </p:nvGrpSpPr>
        <p:grpSpPr>
          <a:xfrm>
            <a:off x="7330233" y="2764311"/>
            <a:ext cx="2083356" cy="886930"/>
            <a:chOff x="4487664" y="-1392325"/>
            <a:chExt cx="3997997" cy="1702034"/>
          </a:xfrm>
        </p:grpSpPr>
        <p:grpSp>
          <p:nvGrpSpPr>
            <p:cNvPr id="823" name="Google Shape;823;p38"/>
            <p:cNvGrpSpPr/>
            <p:nvPr/>
          </p:nvGrpSpPr>
          <p:grpSpPr>
            <a:xfrm>
              <a:off x="5041805" y="-1392325"/>
              <a:ext cx="2896971" cy="1702034"/>
              <a:chOff x="4692026" y="4370063"/>
              <a:chExt cx="2807959" cy="1649737"/>
            </a:xfrm>
          </p:grpSpPr>
          <p:sp>
            <p:nvSpPr>
              <p:cNvPr id="824" name="Google Shape;824;p38"/>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8"/>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6" name="Google Shape;826;p38"/>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38"/>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38"/>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38"/>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0" name="Google Shape;830;p38"/>
          <p:cNvGrpSpPr/>
          <p:nvPr/>
        </p:nvGrpSpPr>
        <p:grpSpPr>
          <a:xfrm>
            <a:off x="9768633" y="2764311"/>
            <a:ext cx="2083356" cy="886930"/>
            <a:chOff x="4487664" y="-1392325"/>
            <a:chExt cx="3997997" cy="1702034"/>
          </a:xfrm>
        </p:grpSpPr>
        <p:grpSp>
          <p:nvGrpSpPr>
            <p:cNvPr id="831" name="Google Shape;831;p38"/>
            <p:cNvGrpSpPr/>
            <p:nvPr/>
          </p:nvGrpSpPr>
          <p:grpSpPr>
            <a:xfrm>
              <a:off x="5041805" y="-1392325"/>
              <a:ext cx="2896971" cy="1702034"/>
              <a:chOff x="4692026" y="4370063"/>
              <a:chExt cx="2807959" cy="1649737"/>
            </a:xfrm>
          </p:grpSpPr>
          <p:sp>
            <p:nvSpPr>
              <p:cNvPr id="832" name="Google Shape;832;p38"/>
              <p:cNvSpPr/>
              <p:nvPr/>
            </p:nvSpPr>
            <p:spPr>
              <a:xfrm>
                <a:off x="4692026" y="4370063"/>
                <a:ext cx="2807065" cy="1649730"/>
              </a:xfrm>
              <a:custGeom>
                <a:avLst/>
                <a:gdLst/>
                <a:ahLst/>
                <a:cxnLst/>
                <a:rect l="l" t="t" r="r" b="b"/>
                <a:pathLst>
                  <a:path w="1685925" h="1649730" extrusionOk="0">
                    <a:moveTo>
                      <a:pt x="0" y="0"/>
                    </a:moveTo>
                    <a:lnTo>
                      <a:pt x="1685925" y="0"/>
                    </a:lnTo>
                    <a:lnTo>
                      <a:pt x="1685925" y="1649730"/>
                    </a:lnTo>
                    <a:lnTo>
                      <a:pt x="0" y="16497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8"/>
              <p:cNvSpPr/>
              <p:nvPr/>
            </p:nvSpPr>
            <p:spPr>
              <a:xfrm>
                <a:off x="6377940" y="4370070"/>
                <a:ext cx="1122045" cy="1649730"/>
              </a:xfrm>
              <a:custGeom>
                <a:avLst/>
                <a:gdLst/>
                <a:ahLst/>
                <a:cxnLst/>
                <a:rect l="l" t="t" r="r" b="b"/>
                <a:pathLst>
                  <a:path w="1122045" h="1649730" extrusionOk="0">
                    <a:moveTo>
                      <a:pt x="0" y="0"/>
                    </a:moveTo>
                    <a:lnTo>
                      <a:pt x="1122045" y="0"/>
                    </a:lnTo>
                    <a:lnTo>
                      <a:pt x="1122045" y="1649730"/>
                    </a:lnTo>
                    <a:lnTo>
                      <a:pt x="0" y="1649730"/>
                    </a:lnTo>
                    <a:close/>
                  </a:path>
                </a:pathLst>
              </a:custGeom>
              <a:solidFill>
                <a:srgbClr val="000000">
                  <a:alpha val="162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4" name="Google Shape;834;p38"/>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38"/>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38"/>
            <p:cNvSpPr/>
            <p:nvPr/>
          </p:nvSpPr>
          <p:spPr>
            <a:xfrm>
              <a:off x="4487664" y="-1392204"/>
              <a:ext cx="2295387" cy="421902"/>
            </a:xfrm>
            <a:custGeom>
              <a:avLst/>
              <a:gdLst/>
              <a:ahLst/>
              <a:cxnLst/>
              <a:rect l="l" t="t" r="r" b="b"/>
              <a:pathLst>
                <a:path w="2223135" h="408622" extrusionOk="0">
                  <a:moveTo>
                    <a:pt x="537210" y="0"/>
                  </a:moveTo>
                  <a:lnTo>
                    <a:pt x="2223135" y="0"/>
                  </a:lnTo>
                  <a:lnTo>
                    <a:pt x="1684973" y="408623"/>
                  </a:lnTo>
                  <a:lnTo>
                    <a:pt x="0" y="408623"/>
                  </a:lnTo>
                  <a:close/>
                </a:path>
              </a:pathLst>
            </a:custGeom>
            <a:solidFill>
              <a:srgbClr val="FFFFFF">
                <a:alpha val="5809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8"/>
            <p:cNvSpPr/>
            <p:nvPr/>
          </p:nvSpPr>
          <p:spPr>
            <a:xfrm>
              <a:off x="6781332" y="-1392204"/>
              <a:ext cx="1704329" cy="421902"/>
            </a:xfrm>
            <a:custGeom>
              <a:avLst/>
              <a:gdLst/>
              <a:ahLst/>
              <a:cxnLst/>
              <a:rect l="l" t="t" r="r" b="b"/>
              <a:pathLst>
                <a:path w="1650682" h="408622" extrusionOk="0">
                  <a:moveTo>
                    <a:pt x="1122045" y="0"/>
                  </a:moveTo>
                  <a:lnTo>
                    <a:pt x="0" y="0"/>
                  </a:lnTo>
                  <a:lnTo>
                    <a:pt x="528638" y="408623"/>
                  </a:lnTo>
                  <a:lnTo>
                    <a:pt x="1650682" y="408623"/>
                  </a:lnTo>
                  <a:close/>
                </a:path>
              </a:pathLst>
            </a:custGeom>
            <a:solidFill>
              <a:srgbClr val="FFFFFF">
                <a:alpha val="245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90" name="Google Shape;790;p38"/>
          <p:cNvSpPr txBox="1">
            <a:spLocks noGrp="1"/>
          </p:cNvSpPr>
          <p:nvPr>
            <p:ph type="subTitle" idx="2"/>
          </p:nvPr>
        </p:nvSpPr>
        <p:spPr>
          <a:xfrm>
            <a:off x="7968834" y="1486790"/>
            <a:ext cx="1997592" cy="606851"/>
          </a:xfrm>
          <a:prstGeom prst="rect">
            <a:avLst/>
          </a:prstGeom>
          <a:solidFill>
            <a:schemeClr val="accent2"/>
          </a:solidFill>
        </p:spPr>
        <p:txBody>
          <a:bodyPr spcFirstLastPara="1" wrap="square" lIns="121900" tIns="121900" rIns="121900" bIns="121900" anchor="t" anchorCtr="0">
            <a:noAutofit/>
          </a:bodyPr>
          <a:lstStyle/>
          <a:p>
            <a:pPr marL="0" lvl="0" indent="0" algn="ctr" rtl="0">
              <a:spcBef>
                <a:spcPts val="0"/>
              </a:spcBef>
              <a:spcAft>
                <a:spcPts val="2100"/>
              </a:spcAft>
              <a:buNone/>
            </a:pPr>
            <a:r>
              <a:rPr lang="uk-UA" dirty="0" smtClean="0">
                <a:solidFill>
                  <a:schemeClr val="lt1"/>
                </a:solidFill>
              </a:rPr>
              <a:t>1960-і</a:t>
            </a:r>
            <a:endParaRPr dirty="0">
              <a:solidFill>
                <a:schemeClr val="lt1"/>
              </a:solidFill>
            </a:endParaRPr>
          </a:p>
        </p:txBody>
      </p:sp>
      <p:sp>
        <p:nvSpPr>
          <p:cNvPr id="791" name="Google Shape;791;p38"/>
          <p:cNvSpPr txBox="1">
            <a:spLocks noGrp="1"/>
          </p:cNvSpPr>
          <p:nvPr>
            <p:ph type="title"/>
          </p:nvPr>
        </p:nvSpPr>
        <p:spPr>
          <a:xfrm>
            <a:off x="415600" y="288580"/>
            <a:ext cx="11360700" cy="1197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uk-UA" sz="5400" dirty="0" smtClean="0">
                <a:latin typeface="Comic Sans MS" panose="030F0702030302020204" pitchFamily="66" charset="0"/>
              </a:rPr>
              <a:t>Історія</a:t>
            </a:r>
            <a:endParaRPr sz="5400" dirty="0">
              <a:latin typeface="Comic Sans MS" panose="030F0702030302020204" pitchFamily="66" charset="0"/>
            </a:endParaRPr>
          </a:p>
        </p:txBody>
      </p:sp>
      <p:sp>
        <p:nvSpPr>
          <p:cNvPr id="792" name="Google Shape;792;p38"/>
          <p:cNvSpPr txBox="1">
            <a:spLocks noGrp="1"/>
          </p:cNvSpPr>
          <p:nvPr>
            <p:ph type="subTitle" idx="1"/>
          </p:nvPr>
        </p:nvSpPr>
        <p:spPr>
          <a:xfrm>
            <a:off x="1959725" y="1462085"/>
            <a:ext cx="1997798" cy="606899"/>
          </a:xfrm>
          <a:prstGeom prst="rect">
            <a:avLst/>
          </a:prstGeom>
          <a:solidFill>
            <a:schemeClr val="accent1"/>
          </a:solidFill>
        </p:spPr>
        <p:txBody>
          <a:bodyPr spcFirstLastPara="1" wrap="square" lIns="121900" tIns="121900" rIns="121900" bIns="121900" anchor="t" anchorCtr="0">
            <a:noAutofit/>
          </a:bodyPr>
          <a:lstStyle/>
          <a:p>
            <a:pPr marL="0" lvl="0" indent="0" algn="ctr" rtl="0">
              <a:spcBef>
                <a:spcPts val="0"/>
              </a:spcBef>
              <a:spcAft>
                <a:spcPts val="2100"/>
              </a:spcAft>
              <a:buNone/>
            </a:pPr>
            <a:r>
              <a:rPr lang="uk-UA" dirty="0" smtClean="0">
                <a:solidFill>
                  <a:schemeClr val="lt1"/>
                </a:solidFill>
              </a:rPr>
              <a:t>1940-і</a:t>
            </a:r>
            <a:endParaRPr dirty="0">
              <a:solidFill>
                <a:schemeClr val="lt1"/>
              </a:solidFill>
            </a:endParaRPr>
          </a:p>
        </p:txBody>
      </p:sp>
      <p:sp>
        <p:nvSpPr>
          <p:cNvPr id="793" name="Google Shape;793;p38"/>
          <p:cNvSpPr txBox="1">
            <a:spLocks noGrp="1"/>
          </p:cNvSpPr>
          <p:nvPr>
            <p:ph type="body" idx="7"/>
          </p:nvPr>
        </p:nvSpPr>
        <p:spPr>
          <a:xfrm>
            <a:off x="6807200" y="2343023"/>
            <a:ext cx="4652740" cy="1872900"/>
          </a:xfrm>
          <a:prstGeom prst="rect">
            <a:avLst/>
          </a:prstGeom>
        </p:spPr>
        <p:txBody>
          <a:bodyPr spcFirstLastPara="1" wrap="square" lIns="121900" tIns="121900" rIns="121900" bIns="121900" anchor="t" anchorCtr="0">
            <a:noAutofit/>
          </a:bodyPr>
          <a:lstStyle/>
          <a:p>
            <a:pPr marL="0" lvl="0" indent="0" algn="just">
              <a:lnSpc>
                <a:spcPct val="150000"/>
              </a:lnSpc>
              <a:spcAft>
                <a:spcPts val="2100"/>
              </a:spcAft>
              <a:buNone/>
            </a:pPr>
            <a:r>
              <a:rPr lang="ru-RU" sz="1400" dirty="0">
                <a:solidFill>
                  <a:srgbClr val="434343"/>
                </a:solidFill>
              </a:rPr>
              <a:t>Вивчалися як приватний тип </a:t>
            </a:r>
            <a:r>
              <a:rPr lang="ru-RU" sz="1400" b="1" dirty="0">
                <a:solidFill>
                  <a:srgbClr val="434343"/>
                </a:solidFill>
              </a:rPr>
              <a:t>динамічних систем</a:t>
            </a:r>
            <a:r>
              <a:rPr lang="ru-RU" sz="1400" dirty="0">
                <a:solidFill>
                  <a:srgbClr val="434343"/>
                </a:solidFill>
              </a:rPr>
              <a:t>, вперше було встановлено їх зв'язок із областю </a:t>
            </a:r>
            <a:r>
              <a:rPr lang="ru-RU" sz="1400" b="1" dirty="0">
                <a:solidFill>
                  <a:srgbClr val="434343"/>
                </a:solidFill>
              </a:rPr>
              <a:t>символьної динаміки. </a:t>
            </a:r>
            <a:endParaRPr lang="ru-RU" sz="1400" b="1" dirty="0" smtClean="0">
              <a:solidFill>
                <a:srgbClr val="434343"/>
              </a:solidFill>
            </a:endParaRPr>
          </a:p>
          <a:p>
            <a:pPr marL="0" lvl="0" indent="0" algn="just">
              <a:lnSpc>
                <a:spcPct val="150000"/>
              </a:lnSpc>
              <a:spcAft>
                <a:spcPts val="2100"/>
              </a:spcAft>
              <a:buNone/>
            </a:pPr>
            <a:r>
              <a:rPr lang="uk-UA" sz="1400" dirty="0" smtClean="0"/>
              <a:t>Хедланд провів </a:t>
            </a:r>
            <a:r>
              <a:rPr lang="uk-UA" sz="1400" dirty="0"/>
              <a:t>огляд результатів, отриманих у цьому напрямку. Найбільш значним результатом </a:t>
            </a:r>
            <a:r>
              <a:rPr lang="uk-UA" sz="1400" dirty="0" smtClean="0"/>
              <a:t>став </a:t>
            </a:r>
            <a:r>
              <a:rPr lang="uk-UA" sz="1400" dirty="0"/>
              <a:t>опис набору правил клітинного автомата як безлічі безперервних ендоморфізмів у зсувному просторі.</a:t>
            </a:r>
            <a:endParaRPr sz="1400" dirty="0"/>
          </a:p>
        </p:txBody>
      </p:sp>
      <p:sp>
        <p:nvSpPr>
          <p:cNvPr id="796" name="Google Shape;796;p38"/>
          <p:cNvSpPr txBox="1">
            <a:spLocks noGrp="1"/>
          </p:cNvSpPr>
          <p:nvPr>
            <p:ph type="body" idx="6"/>
          </p:nvPr>
        </p:nvSpPr>
        <p:spPr>
          <a:xfrm>
            <a:off x="577149" y="2343023"/>
            <a:ext cx="4762949" cy="3235741"/>
          </a:xfrm>
          <a:prstGeom prst="rect">
            <a:avLst/>
          </a:prstGeom>
        </p:spPr>
        <p:txBody>
          <a:bodyPr spcFirstLastPara="1" wrap="square" lIns="121900" tIns="121900" rIns="121900" bIns="121900" anchor="t" anchorCtr="0">
            <a:noAutofit/>
          </a:bodyPr>
          <a:lstStyle/>
          <a:p>
            <a:pPr marL="0" lvl="0" indent="0" algn="just" rtl="0">
              <a:spcBef>
                <a:spcPts val="0"/>
              </a:spcBef>
              <a:spcAft>
                <a:spcPts val="2100"/>
              </a:spcAft>
              <a:buNone/>
            </a:pPr>
            <a:r>
              <a:rPr lang="uk-UA" sz="1400" dirty="0" smtClean="0"/>
              <a:t>Станіслав Улам вивчав </a:t>
            </a:r>
            <a:r>
              <a:rPr lang="uk-UA" sz="1400" b="1" dirty="0" smtClean="0"/>
              <a:t>зростання кристалів</a:t>
            </a:r>
            <a:r>
              <a:rPr lang="uk-UA" sz="1400" dirty="0" smtClean="0"/>
              <a:t>. Нейман працював над системами, що відтворюються (</a:t>
            </a:r>
            <a:r>
              <a:rPr lang="uk-UA" sz="1400" b="1" dirty="0" smtClean="0"/>
              <a:t>робот, що збирає іншого робота</a:t>
            </a:r>
            <a:r>
              <a:rPr lang="uk-UA" sz="1400" dirty="0" smtClean="0"/>
              <a:t>). </a:t>
            </a:r>
          </a:p>
          <a:p>
            <a:pPr marL="0" lvl="0" indent="0" algn="just">
              <a:spcAft>
                <a:spcPts val="2100"/>
              </a:spcAft>
              <a:buNone/>
            </a:pPr>
            <a:r>
              <a:rPr lang="ru-RU" sz="1400" dirty="0" smtClean="0"/>
              <a:t>Подібно до ґрат Улама, клітинний </a:t>
            </a:r>
            <a:r>
              <a:rPr lang="ru-RU" sz="1400" dirty="0"/>
              <a:t>автомат фон </a:t>
            </a:r>
            <a:r>
              <a:rPr lang="ru-RU" sz="1400" dirty="0" smtClean="0"/>
              <a:t>Неймана двовимірний</a:t>
            </a:r>
            <a:r>
              <a:rPr lang="ru-RU" sz="1400" dirty="0"/>
              <a:t>, а </a:t>
            </a:r>
            <a:r>
              <a:rPr lang="ru-RU" sz="1400" dirty="0" smtClean="0"/>
              <a:t>робот </a:t>
            </a:r>
            <a:r>
              <a:rPr lang="ru-RU" sz="1400" dirty="0"/>
              <a:t>описаний алгоритмічно. </a:t>
            </a:r>
            <a:endParaRPr lang="ru-RU" sz="1400" dirty="0" smtClean="0"/>
          </a:p>
          <a:p>
            <a:pPr marL="0" lvl="0" indent="0" algn="just">
              <a:spcAft>
                <a:spcPts val="2100"/>
              </a:spcAft>
              <a:buNone/>
            </a:pPr>
            <a:r>
              <a:rPr lang="uk-UA" sz="1400" dirty="0" smtClean="0"/>
              <a:t>Універсальний </a:t>
            </a:r>
            <a:r>
              <a:rPr lang="uk-UA" sz="1400" dirty="0"/>
              <a:t>конструктор, що працює «всередині» клітинного автомата з </a:t>
            </a:r>
            <a:r>
              <a:rPr lang="uk-UA" sz="1400" dirty="0" smtClean="0"/>
              <a:t>околицею.</a:t>
            </a:r>
            <a:r>
              <a:rPr lang="uk-UA" sz="1400" dirty="0"/>
              <a:t> </a:t>
            </a:r>
            <a:r>
              <a:rPr lang="uk-UA" sz="1400" dirty="0" smtClean="0"/>
              <a:t>Нейман </a:t>
            </a:r>
            <a:r>
              <a:rPr lang="uk-UA" sz="1400" dirty="0"/>
              <a:t>довів, що для такої моделі існує </a:t>
            </a:r>
            <a:r>
              <a:rPr lang="uk-UA" sz="1400" b="1" dirty="0"/>
              <a:t>патерн, який нескінченно копіюватиме самого себе</a:t>
            </a:r>
            <a:r>
              <a:rPr lang="uk-UA" sz="1400" b="1" dirty="0" smtClean="0"/>
              <a:t>. </a:t>
            </a:r>
            <a:r>
              <a:rPr lang="uk-UA" sz="1400" dirty="0" smtClean="0"/>
              <a:t> </a:t>
            </a:r>
          </a:p>
        </p:txBody>
      </p:sp>
    </p:spTree>
    <p:extLst>
      <p:ext uri="{BB962C8B-B14F-4D97-AF65-F5344CB8AC3E}">
        <p14:creationId xmlns:p14="http://schemas.microsoft.com/office/powerpoint/2010/main" val="3899796867"/>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89C5CC"/>
      </a:accent1>
      <a:accent2>
        <a:srgbClr val="69A1AC"/>
      </a:accent2>
      <a:accent3>
        <a:srgbClr val="EBBA2C"/>
      </a:accent3>
      <a:accent4>
        <a:srgbClr val="AFB9C5"/>
      </a:accent4>
      <a:accent5>
        <a:srgbClr val="FFD96C"/>
      </a:accent5>
      <a:accent6>
        <a:srgbClr val="D8D8D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935</TotalTime>
  <Words>2586</Words>
  <Application>Microsoft Office PowerPoint</Application>
  <PresentationFormat>Widescreen</PresentationFormat>
  <Paragraphs>221</Paragraphs>
  <Slides>35</Slides>
  <Notes>32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Patrick Hand</vt:lpstr>
      <vt:lpstr>Cambria Math</vt:lpstr>
      <vt:lpstr>Comfortaa</vt:lpstr>
      <vt:lpstr>Comfortaa Medium</vt:lpstr>
      <vt:lpstr>Barlow Condensed</vt:lpstr>
      <vt:lpstr>Helvetica Neue</vt:lpstr>
      <vt:lpstr>Comic Sans MS</vt:lpstr>
      <vt:lpstr>Arial</vt:lpstr>
      <vt:lpstr>Griffy</vt:lpstr>
      <vt:lpstr>Bangers</vt:lpstr>
      <vt:lpstr>Aldrich</vt:lpstr>
      <vt:lpstr>Calibri</vt:lpstr>
      <vt:lpstr>Abril Fatface</vt:lpstr>
      <vt:lpstr>SlidesMania</vt:lpstr>
      <vt:lpstr>Поняття про  клітинні автомати. Приклади їх застосування до моделювання процесів економічної динаміки</vt:lpstr>
      <vt:lpstr>Зміст</vt:lpstr>
      <vt:lpstr>01</vt:lpstr>
      <vt:lpstr>Що таке клітинні автомати?</vt:lpstr>
      <vt:lpstr>Або іншими словами</vt:lpstr>
      <vt:lpstr>Основний напрямок дослідження клітинних автоматів — алгоритмічна розв'язність тих чи інших завдань. </vt:lpstr>
      <vt:lpstr>02</vt:lpstr>
      <vt:lpstr>Історія</vt:lpstr>
      <vt:lpstr>Історія</vt:lpstr>
      <vt:lpstr>Історія</vt:lpstr>
      <vt:lpstr>Математичні визначення</vt:lpstr>
      <vt:lpstr>Класифікація</vt:lpstr>
      <vt:lpstr>Стівен Вольфрам у книзі A new kind of Science запропонував 4 класи клітинних автоматів в залежності від їх типу еволюції</vt:lpstr>
      <vt:lpstr>Стівен Вольфрам у книзі A new kind of Science запропонував 4 класи клітинних автоматів в залежності від їх типу еволюції</vt:lpstr>
      <vt:lpstr>«...with almost any general classification scheme there are inevitably cases which get assigned to one class by one definition and another class by another definition. And so it is with cellular automata: there are occasionally rules...that show some features of one class and some of another.»</vt:lpstr>
      <vt:lpstr>Тоталістичні клітинні автомати</vt:lpstr>
      <vt:lpstr>Оборотні клітинні автомати</vt:lpstr>
      <vt:lpstr>Виміри клітинних автоматів</vt:lpstr>
      <vt:lpstr>Виміри клітинних автоматів</vt:lpstr>
      <vt:lpstr>Елементарні клітинні автомати</vt:lpstr>
      <vt:lpstr>Правило 30</vt:lpstr>
      <vt:lpstr>Фрактали</vt:lpstr>
      <vt:lpstr>PowerPoint Presentation</vt:lpstr>
      <vt:lpstr>Декілька прикладів</vt:lpstr>
      <vt:lpstr>Всесвіт</vt:lpstr>
      <vt:lpstr>Застосування</vt:lpstr>
      <vt:lpstr>Декілька прикладів застосування</vt:lpstr>
      <vt:lpstr>Економічна динаміка</vt:lpstr>
      <vt:lpstr>Рух неорганізованої групи людей</vt:lpstr>
      <vt:lpstr>PowerPoint Presentation</vt:lpstr>
      <vt:lpstr>PowerPoint Presentation</vt:lpstr>
      <vt:lpstr>PowerPoint Presentation</vt:lpstr>
      <vt:lpstr>PowerPoint Presentation</vt:lpstr>
      <vt:lpstr>Дякую за увагу!</vt:lpstr>
      <vt:lpstr>Використані джерела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Поняття про  клітинні автомати. Приклади їх застосування до моделювання процесів економічної динаміки</dc:title>
  <dc:creator>Kate</dc:creator>
  <cp:lastModifiedBy>Kate</cp:lastModifiedBy>
  <cp:revision>51</cp:revision>
  <dcterms:modified xsi:type="dcterms:W3CDTF">2022-12-05T09:50:18Z</dcterms:modified>
</cp:coreProperties>
</file>